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2" r:id="rId4"/>
  </p:sldMasterIdLst>
  <p:notesMasterIdLst>
    <p:notesMasterId r:id="rId42"/>
  </p:notesMasterIdLst>
  <p:handoutMasterIdLst>
    <p:handoutMasterId r:id="rId43"/>
  </p:handoutMasterIdLst>
  <p:sldIdLst>
    <p:sldId id="289" r:id="rId5"/>
    <p:sldId id="288" r:id="rId6"/>
    <p:sldId id="337" r:id="rId7"/>
    <p:sldId id="290" r:id="rId8"/>
    <p:sldId id="291" r:id="rId9"/>
    <p:sldId id="292" r:id="rId10"/>
    <p:sldId id="293" r:id="rId11"/>
    <p:sldId id="294" r:id="rId12"/>
    <p:sldId id="341" r:id="rId13"/>
    <p:sldId id="296" r:id="rId14"/>
    <p:sldId id="330" r:id="rId15"/>
    <p:sldId id="323" r:id="rId16"/>
    <p:sldId id="299" r:id="rId17"/>
    <p:sldId id="261" r:id="rId18"/>
    <p:sldId id="300" r:id="rId19"/>
    <p:sldId id="301" r:id="rId20"/>
    <p:sldId id="303" r:id="rId21"/>
    <p:sldId id="319" r:id="rId22"/>
    <p:sldId id="304" r:id="rId23"/>
    <p:sldId id="305" r:id="rId24"/>
    <p:sldId id="302" r:id="rId25"/>
    <p:sldId id="306" r:id="rId26"/>
    <p:sldId id="307" r:id="rId27"/>
    <p:sldId id="321" r:id="rId28"/>
    <p:sldId id="308" r:id="rId29"/>
    <p:sldId id="331" r:id="rId30"/>
    <p:sldId id="339" r:id="rId31"/>
    <p:sldId id="311" r:id="rId32"/>
    <p:sldId id="333" r:id="rId33"/>
    <p:sldId id="334" r:id="rId34"/>
    <p:sldId id="335" r:id="rId35"/>
    <p:sldId id="314" r:id="rId36"/>
    <p:sldId id="342" r:id="rId37"/>
    <p:sldId id="315" r:id="rId38"/>
    <p:sldId id="317" r:id="rId39"/>
    <p:sldId id="332" r:id="rId40"/>
    <p:sldId id="262" r:id="rId41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51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11" autoAdjust="0"/>
  </p:normalViewPr>
  <p:slideViewPr>
    <p:cSldViewPr snapToGrid="0">
      <p:cViewPr varScale="1">
        <p:scale>
          <a:sx n="93" d="100"/>
          <a:sy n="93" d="100"/>
        </p:scale>
        <p:origin x="1212" y="3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hyperlink" Target="mailto:casualpay@blm.gov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mailto:casualpay@blm.gov" TargetMode="External"/><Relationship Id="rId7" Type="http://schemas.openxmlformats.org/officeDocument/2006/relationships/image" Target="../media/image16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BC264-9D6A-4AB2-9E6E-38C1364CFA38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09306F15-072F-4B54-B623-12178227B54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1" dirty="0"/>
            <a:t>PAYROLL RECORDS </a:t>
          </a:r>
          <a:r>
            <a:rPr lang="en-US" sz="1600" dirty="0"/>
            <a:t>Maintained on a calendar year basis as opposed to a fiscal year basis.</a:t>
          </a:r>
        </a:p>
      </dgm:t>
      <dgm:extLst>
        <a:ext uri="{E40237B7-FDA0-4F09-8148-C483321AD2D9}">
          <dgm14:cNvPr xmlns:dgm14="http://schemas.microsoft.com/office/drawing/2010/diagram" id="0" name="" descr="PAYROLL RECORDS – Maintained on a calendar year basis as opposed to a fiscal year basis.&#10;"/>
        </a:ext>
      </dgm:extLst>
    </dgm:pt>
    <dgm:pt modelId="{42681DE8-916E-4700-92A5-6939623DE31A}" type="parTrans" cxnId="{E846D036-EF77-4B47-9C24-D5F36401EB72}">
      <dgm:prSet/>
      <dgm:spPr/>
      <dgm:t>
        <a:bodyPr/>
        <a:lstStyle/>
        <a:p>
          <a:endParaRPr lang="en-US"/>
        </a:p>
      </dgm:t>
    </dgm:pt>
    <dgm:pt modelId="{7D6937B2-C871-4511-9369-AA595EDC8042}" type="sibTrans" cxnId="{E846D036-EF77-4B47-9C24-D5F36401EB7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D3754DB-1C3A-469D-8A60-949958EC257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1" dirty="0"/>
            <a:t>CASUAL FILES</a:t>
          </a:r>
          <a:endParaRPr lang="en-US" sz="1600" dirty="0"/>
        </a:p>
        <a:p>
          <a:pPr>
            <a:lnSpc>
              <a:spcPct val="100000"/>
            </a:lnSpc>
            <a:defRPr cap="all"/>
          </a:pPr>
          <a:r>
            <a:rPr lang="en-US" sz="1600" dirty="0"/>
            <a:t>Records are stored on a calendar year basis. Current and previous year’s records are available by request.</a:t>
          </a:r>
        </a:p>
      </dgm:t>
      <dgm:extLst>
        <a:ext uri="{E40237B7-FDA0-4F09-8148-C483321AD2D9}">
          <dgm14:cNvPr xmlns:dgm14="http://schemas.microsoft.com/office/drawing/2010/diagram" id="0" name="" descr="CASUAL FILES – Records are stored on a calendar year basis. Current and previous year’s records are available by request.&#10;"/>
        </a:ext>
      </dgm:extLst>
    </dgm:pt>
    <dgm:pt modelId="{8071777F-2C93-4A42-A2A0-25CF3130BE7F}" type="parTrans" cxnId="{90815E2A-A6B0-4448-AC06-3FC6162DC06B}">
      <dgm:prSet/>
      <dgm:spPr/>
      <dgm:t>
        <a:bodyPr/>
        <a:lstStyle/>
        <a:p>
          <a:endParaRPr lang="en-US"/>
        </a:p>
      </dgm:t>
    </dgm:pt>
    <dgm:pt modelId="{4A1C2B00-9CCF-41C4-B745-67655DECD38D}" type="sibTrans" cxnId="{90815E2A-A6B0-4448-AC06-3FC6162DC06B}">
      <dgm:prSet/>
      <dgm:spPr/>
      <dgm:t>
        <a:bodyPr/>
        <a:lstStyle/>
        <a:p>
          <a:endParaRPr lang="en-US"/>
        </a:p>
      </dgm:t>
    </dgm:pt>
    <dgm:pt modelId="{AA54ADAA-D76D-4A75-B67C-DA4F662A9780}" type="pres">
      <dgm:prSet presAssocID="{9B7BC264-9D6A-4AB2-9E6E-38C1364CFA38}" presName="root" presStyleCnt="0">
        <dgm:presLayoutVars>
          <dgm:dir/>
          <dgm:resizeHandles val="exact"/>
        </dgm:presLayoutVars>
      </dgm:prSet>
      <dgm:spPr/>
    </dgm:pt>
    <dgm:pt modelId="{85F357A2-F6D8-4942-8A44-8EB783185B5C}" type="pres">
      <dgm:prSet presAssocID="{09306F15-072F-4B54-B623-12178227B54F}" presName="compNode" presStyleCnt="0"/>
      <dgm:spPr/>
    </dgm:pt>
    <dgm:pt modelId="{D696DCB3-040B-4BF4-8D7E-755609D0EAA3}" type="pres">
      <dgm:prSet presAssocID="{09306F15-072F-4B54-B623-12178227B54F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90A0EB15-10E5-4B94-8F33-DEB8199ED3A4}" type="pres">
      <dgm:prSet presAssocID="{09306F15-072F-4B54-B623-12178227B54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20BF43D3-A69D-4A54-BBCC-47FD6C955E9E}" type="pres">
      <dgm:prSet presAssocID="{09306F15-072F-4B54-B623-12178227B54F}" presName="spaceRect" presStyleCnt="0"/>
      <dgm:spPr/>
    </dgm:pt>
    <dgm:pt modelId="{3457B5F6-CF89-4DFF-B6D4-9AEB6A23D4FF}" type="pres">
      <dgm:prSet presAssocID="{09306F15-072F-4B54-B623-12178227B54F}" presName="textRect" presStyleLbl="revTx" presStyleIdx="0" presStyleCnt="2">
        <dgm:presLayoutVars>
          <dgm:chMax val="1"/>
          <dgm:chPref val="1"/>
        </dgm:presLayoutVars>
      </dgm:prSet>
      <dgm:spPr/>
    </dgm:pt>
    <dgm:pt modelId="{C9C4753C-E990-4D3C-ACA8-6A769B5D4072}" type="pres">
      <dgm:prSet presAssocID="{7D6937B2-C871-4511-9369-AA595EDC8042}" presName="sibTrans" presStyleCnt="0"/>
      <dgm:spPr/>
    </dgm:pt>
    <dgm:pt modelId="{4CA3796D-0F9C-4E35-9C19-01751BE11D75}" type="pres">
      <dgm:prSet presAssocID="{7D3754DB-1C3A-469D-8A60-949958EC2572}" presName="compNode" presStyleCnt="0"/>
      <dgm:spPr/>
    </dgm:pt>
    <dgm:pt modelId="{C9365D7C-F5C5-4B46-80C3-794150AE74AD}" type="pres">
      <dgm:prSet presAssocID="{7D3754DB-1C3A-469D-8A60-949958EC2572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D54C0B36-86E0-4DE9-89D0-271B358EC922}" type="pres">
      <dgm:prSet presAssocID="{7D3754DB-1C3A-469D-8A60-949958EC257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0392D16E-EC77-45D2-B34D-B191654EF567}" type="pres">
      <dgm:prSet presAssocID="{7D3754DB-1C3A-469D-8A60-949958EC2572}" presName="spaceRect" presStyleCnt="0"/>
      <dgm:spPr/>
    </dgm:pt>
    <dgm:pt modelId="{37962605-E5B9-495E-993D-3A3B83EC075B}" type="pres">
      <dgm:prSet presAssocID="{7D3754DB-1C3A-469D-8A60-949958EC2572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0815E2A-A6B0-4448-AC06-3FC6162DC06B}" srcId="{9B7BC264-9D6A-4AB2-9E6E-38C1364CFA38}" destId="{7D3754DB-1C3A-469D-8A60-949958EC2572}" srcOrd="1" destOrd="0" parTransId="{8071777F-2C93-4A42-A2A0-25CF3130BE7F}" sibTransId="{4A1C2B00-9CCF-41C4-B745-67655DECD38D}"/>
    <dgm:cxn modelId="{E846D036-EF77-4B47-9C24-D5F36401EB72}" srcId="{9B7BC264-9D6A-4AB2-9E6E-38C1364CFA38}" destId="{09306F15-072F-4B54-B623-12178227B54F}" srcOrd="0" destOrd="0" parTransId="{42681DE8-916E-4700-92A5-6939623DE31A}" sibTransId="{7D6937B2-C871-4511-9369-AA595EDC8042}"/>
    <dgm:cxn modelId="{022A027D-BB24-4917-BC7F-A7EA5A666FFA}" type="presOf" srcId="{7D3754DB-1C3A-469D-8A60-949958EC2572}" destId="{37962605-E5B9-495E-993D-3A3B83EC075B}" srcOrd="0" destOrd="0" presId="urn:microsoft.com/office/officeart/2018/5/layout/IconLeafLabelList"/>
    <dgm:cxn modelId="{1CCAF5A1-8C86-4D9C-A7BC-88180EC5AFF1}" type="presOf" srcId="{09306F15-072F-4B54-B623-12178227B54F}" destId="{3457B5F6-CF89-4DFF-B6D4-9AEB6A23D4FF}" srcOrd="0" destOrd="0" presId="urn:microsoft.com/office/officeart/2018/5/layout/IconLeafLabelList"/>
    <dgm:cxn modelId="{89EC7EB2-F6FB-47A0-B200-6FB5F7D958F8}" type="presOf" srcId="{9B7BC264-9D6A-4AB2-9E6E-38C1364CFA38}" destId="{AA54ADAA-D76D-4A75-B67C-DA4F662A9780}" srcOrd="0" destOrd="0" presId="urn:microsoft.com/office/officeart/2018/5/layout/IconLeafLabelList"/>
    <dgm:cxn modelId="{C3856D5B-DB68-4851-A703-6C900CE54D14}" type="presParOf" srcId="{AA54ADAA-D76D-4A75-B67C-DA4F662A9780}" destId="{85F357A2-F6D8-4942-8A44-8EB783185B5C}" srcOrd="0" destOrd="0" presId="urn:microsoft.com/office/officeart/2018/5/layout/IconLeafLabelList"/>
    <dgm:cxn modelId="{F8E68787-8392-4FC1-864E-80C37FCBAE31}" type="presParOf" srcId="{85F357A2-F6D8-4942-8A44-8EB783185B5C}" destId="{D696DCB3-040B-4BF4-8D7E-755609D0EAA3}" srcOrd="0" destOrd="0" presId="urn:microsoft.com/office/officeart/2018/5/layout/IconLeafLabelList"/>
    <dgm:cxn modelId="{81E58C36-788B-4F56-9A78-FE9670C711F8}" type="presParOf" srcId="{85F357A2-F6D8-4942-8A44-8EB783185B5C}" destId="{90A0EB15-10E5-4B94-8F33-DEB8199ED3A4}" srcOrd="1" destOrd="0" presId="urn:microsoft.com/office/officeart/2018/5/layout/IconLeafLabelList"/>
    <dgm:cxn modelId="{AC07B3AE-2946-4C49-9B21-7EE007FA5378}" type="presParOf" srcId="{85F357A2-F6D8-4942-8A44-8EB783185B5C}" destId="{20BF43D3-A69D-4A54-BBCC-47FD6C955E9E}" srcOrd="2" destOrd="0" presId="urn:microsoft.com/office/officeart/2018/5/layout/IconLeafLabelList"/>
    <dgm:cxn modelId="{21EA8D5E-E884-44D7-AC25-F826D35B653D}" type="presParOf" srcId="{85F357A2-F6D8-4942-8A44-8EB783185B5C}" destId="{3457B5F6-CF89-4DFF-B6D4-9AEB6A23D4FF}" srcOrd="3" destOrd="0" presId="urn:microsoft.com/office/officeart/2018/5/layout/IconLeafLabelList"/>
    <dgm:cxn modelId="{0AA2590A-62D0-4A64-9CA6-C6BCBFF43E98}" type="presParOf" srcId="{AA54ADAA-D76D-4A75-B67C-DA4F662A9780}" destId="{C9C4753C-E990-4D3C-ACA8-6A769B5D4072}" srcOrd="1" destOrd="0" presId="urn:microsoft.com/office/officeart/2018/5/layout/IconLeafLabelList"/>
    <dgm:cxn modelId="{5B898E90-0B02-43B9-BAB8-4A990E0E9D7D}" type="presParOf" srcId="{AA54ADAA-D76D-4A75-B67C-DA4F662A9780}" destId="{4CA3796D-0F9C-4E35-9C19-01751BE11D75}" srcOrd="2" destOrd="0" presId="urn:microsoft.com/office/officeart/2018/5/layout/IconLeafLabelList"/>
    <dgm:cxn modelId="{6D7C3B73-110D-4F3A-A023-5566D243AE16}" type="presParOf" srcId="{4CA3796D-0F9C-4E35-9C19-01751BE11D75}" destId="{C9365D7C-F5C5-4B46-80C3-794150AE74AD}" srcOrd="0" destOrd="0" presId="urn:microsoft.com/office/officeart/2018/5/layout/IconLeafLabelList"/>
    <dgm:cxn modelId="{71CFE857-FF42-44DB-A29E-1626AA586E8B}" type="presParOf" srcId="{4CA3796D-0F9C-4E35-9C19-01751BE11D75}" destId="{D54C0B36-86E0-4DE9-89D0-271B358EC922}" srcOrd="1" destOrd="0" presId="urn:microsoft.com/office/officeart/2018/5/layout/IconLeafLabelList"/>
    <dgm:cxn modelId="{636EBC0A-007B-4D1E-8137-E53CCE4701EE}" type="presParOf" srcId="{4CA3796D-0F9C-4E35-9C19-01751BE11D75}" destId="{0392D16E-EC77-45D2-B34D-B191654EF567}" srcOrd="2" destOrd="0" presId="urn:microsoft.com/office/officeart/2018/5/layout/IconLeafLabelList"/>
    <dgm:cxn modelId="{813696C2-AF77-4742-B95A-BAEE759474DF}" type="presParOf" srcId="{4CA3796D-0F9C-4E35-9C19-01751BE11D75}" destId="{37962605-E5B9-495E-993D-3A3B83EC075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E69408-6113-4CC5-B9D4-EA76C6680F87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9DAE628-C2B7-4B2D-9535-BF7D4B67FBD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CPC email address is on a secured network.</a:t>
          </a:r>
        </a:p>
        <a:p>
          <a:pPr>
            <a:lnSpc>
              <a:spcPct val="100000"/>
            </a:lnSpc>
            <a:defRPr b="1"/>
          </a:pPr>
          <a:r>
            <a:rPr lang="en-US" b="0" dirty="0">
              <a:hlinkClick xmlns:r="http://schemas.openxmlformats.org/officeDocument/2006/relationships" r:id="rId1"/>
            </a:rPr>
            <a:t>casualpay@blm.gov</a:t>
          </a:r>
          <a:endParaRPr lang="en-US" b="0" dirty="0"/>
        </a:p>
      </dgm:t>
    </dgm:pt>
    <dgm:pt modelId="{EC2939C5-8FEA-4148-B292-F18D8E6C4D80}" type="parTrans" cxnId="{DF63C254-8CC4-4287-9524-7ECD9FFD14DE}">
      <dgm:prSet/>
      <dgm:spPr/>
      <dgm:t>
        <a:bodyPr/>
        <a:lstStyle/>
        <a:p>
          <a:endParaRPr lang="en-US"/>
        </a:p>
      </dgm:t>
    </dgm:pt>
    <dgm:pt modelId="{98AA3F8B-67DC-40B0-A624-EAF44D6322A0}" type="sibTrans" cxnId="{DF63C254-8CC4-4287-9524-7ECD9FFD14DE}">
      <dgm:prSet/>
      <dgm:spPr/>
      <dgm:t>
        <a:bodyPr/>
        <a:lstStyle/>
        <a:p>
          <a:endParaRPr lang="en-US"/>
        </a:p>
      </dgm:t>
    </dgm:pt>
    <dgm:pt modelId="{41205E87-65A5-44DF-B2D2-135FEC2ACC5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Forms with PII (Personally Identifiable Information) and OF-288s can be emailed securely to CPC</a:t>
          </a:r>
        </a:p>
      </dgm:t>
    </dgm:pt>
    <dgm:pt modelId="{2B206D22-FA68-4460-AA89-D64879AFD54D}" type="parTrans" cxnId="{044970DE-4AC3-4240-913C-FF98634A2D99}">
      <dgm:prSet/>
      <dgm:spPr/>
      <dgm:t>
        <a:bodyPr/>
        <a:lstStyle/>
        <a:p>
          <a:endParaRPr lang="en-US"/>
        </a:p>
      </dgm:t>
    </dgm:pt>
    <dgm:pt modelId="{B2A19BE9-D758-4F7A-9C0D-CEC702A3E89F}" type="sibTrans" cxnId="{044970DE-4AC3-4240-913C-FF98634A2D99}">
      <dgm:prSet/>
      <dgm:spPr/>
      <dgm:t>
        <a:bodyPr/>
        <a:lstStyle/>
        <a:p>
          <a:endParaRPr lang="en-US"/>
        </a:p>
      </dgm:t>
    </dgm:pt>
    <dgm:pt modelId="{43C06809-7BD5-49AE-825A-BCA62067F7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PII should never be emailed outside the DOI network (per the Privacy Act of 1974).</a:t>
          </a:r>
          <a:endParaRPr lang="en-US" sz="1400" dirty="0"/>
        </a:p>
      </dgm:t>
    </dgm:pt>
    <dgm:pt modelId="{109FBF12-3D8A-46B9-B089-B89F1D591642}" type="parTrans" cxnId="{2775A3A2-49A1-4080-B837-2EBA82816D99}">
      <dgm:prSet/>
      <dgm:spPr/>
      <dgm:t>
        <a:bodyPr/>
        <a:lstStyle/>
        <a:p>
          <a:endParaRPr lang="en-US"/>
        </a:p>
      </dgm:t>
    </dgm:pt>
    <dgm:pt modelId="{25B59979-225C-4E58-96D1-1DD658B31118}" type="sibTrans" cxnId="{2775A3A2-49A1-4080-B837-2EBA82816D99}">
      <dgm:prSet/>
      <dgm:spPr/>
      <dgm:t>
        <a:bodyPr/>
        <a:lstStyle/>
        <a:p>
          <a:endParaRPr lang="en-US"/>
        </a:p>
      </dgm:t>
    </dgm:pt>
    <dgm:pt modelId="{99B5106A-EFAA-4716-964F-9C1D40D7F09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PII includes name in association with SSN, addresses, bank account, phone numbers, birth dates, email addresses, etc.</a:t>
          </a:r>
          <a:endParaRPr lang="en-US" sz="1400" dirty="0"/>
        </a:p>
      </dgm:t>
    </dgm:pt>
    <dgm:pt modelId="{BADF378F-E935-4679-91F0-47C7C336A28E}" type="parTrans" cxnId="{156C7877-26E5-48BA-8CF8-3683DAF45972}">
      <dgm:prSet/>
      <dgm:spPr/>
      <dgm:t>
        <a:bodyPr/>
        <a:lstStyle/>
        <a:p>
          <a:endParaRPr lang="en-US"/>
        </a:p>
      </dgm:t>
    </dgm:pt>
    <dgm:pt modelId="{CB3911F0-831E-4275-9494-1D1D082301BE}" type="sibTrans" cxnId="{156C7877-26E5-48BA-8CF8-3683DAF45972}">
      <dgm:prSet/>
      <dgm:spPr/>
      <dgm:t>
        <a:bodyPr/>
        <a:lstStyle/>
        <a:p>
          <a:endParaRPr lang="en-US"/>
        </a:p>
      </dgm:t>
    </dgm:pt>
    <dgm:pt modelId="{68E3A41B-C91B-4349-AD7D-A0E3371DFCD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Best way to send documents is:</a:t>
          </a:r>
        </a:p>
      </dgm:t>
    </dgm:pt>
    <dgm:pt modelId="{04DA4BBA-E347-4416-BE1B-43FF9A490675}" type="parTrans" cxnId="{8C9BD04A-8430-4AD7-8A4B-DA4758074671}">
      <dgm:prSet/>
      <dgm:spPr/>
      <dgm:t>
        <a:bodyPr/>
        <a:lstStyle/>
        <a:p>
          <a:endParaRPr lang="en-US"/>
        </a:p>
      </dgm:t>
    </dgm:pt>
    <dgm:pt modelId="{1BBBD6A9-1B84-4FCE-BF61-57F6FEB0738C}" type="sibTrans" cxnId="{8C9BD04A-8430-4AD7-8A4B-DA4758074671}">
      <dgm:prSet/>
      <dgm:spPr/>
      <dgm:t>
        <a:bodyPr/>
        <a:lstStyle/>
        <a:p>
          <a:endParaRPr lang="en-US"/>
        </a:p>
      </dgm:t>
    </dgm:pt>
    <dgm:pt modelId="{59A445A8-6C1C-4AD7-9792-D41B3DA9371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Use Adobe PDF</a:t>
          </a:r>
          <a:endParaRPr lang="en-US" sz="1400" dirty="0"/>
        </a:p>
      </dgm:t>
    </dgm:pt>
    <dgm:pt modelId="{B97EB9DC-A2E0-4CF8-8F23-E597BADF9685}" type="parTrans" cxnId="{2D9CC1AF-65F0-4A0E-A79C-97CBF43706CE}">
      <dgm:prSet/>
      <dgm:spPr/>
      <dgm:t>
        <a:bodyPr/>
        <a:lstStyle/>
        <a:p>
          <a:endParaRPr lang="en-US"/>
        </a:p>
      </dgm:t>
    </dgm:pt>
    <dgm:pt modelId="{CA69485A-0506-4254-929A-E549711B3D4B}" type="sibTrans" cxnId="{2D9CC1AF-65F0-4A0E-A79C-97CBF43706CE}">
      <dgm:prSet/>
      <dgm:spPr/>
      <dgm:t>
        <a:bodyPr/>
        <a:lstStyle/>
        <a:p>
          <a:endParaRPr lang="en-US"/>
        </a:p>
      </dgm:t>
    </dgm:pt>
    <dgm:pt modelId="{A9C7AB5E-5D3C-48A2-B790-342DA4CB91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Electronically prepare or scan all documents into a single PDF file</a:t>
          </a:r>
          <a:endParaRPr lang="en-US" sz="1400" dirty="0"/>
        </a:p>
      </dgm:t>
    </dgm:pt>
    <dgm:pt modelId="{94D1EA8A-2D92-40AE-94FF-E1F4E17CD56E}" type="parTrans" cxnId="{101A7E81-6692-4737-A4FE-36DBA493AFD5}">
      <dgm:prSet/>
      <dgm:spPr/>
      <dgm:t>
        <a:bodyPr/>
        <a:lstStyle/>
        <a:p>
          <a:endParaRPr lang="en-US"/>
        </a:p>
      </dgm:t>
    </dgm:pt>
    <dgm:pt modelId="{AF43CC2A-B30F-4823-A12B-8D43AEF93F40}" type="sibTrans" cxnId="{101A7E81-6692-4737-A4FE-36DBA493AFD5}">
      <dgm:prSet/>
      <dgm:spPr/>
      <dgm:t>
        <a:bodyPr/>
        <a:lstStyle/>
        <a:p>
          <a:endParaRPr lang="en-US"/>
        </a:p>
      </dgm:t>
    </dgm:pt>
    <dgm:pt modelId="{5843EF22-817A-4EBB-8527-4F221A233DA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Attach file to email (CPC will reply to emails to inform sender the number of OF-288s and forms received)</a:t>
          </a:r>
          <a:endParaRPr lang="en-US" sz="1400" dirty="0"/>
        </a:p>
      </dgm:t>
    </dgm:pt>
    <dgm:pt modelId="{400491EB-48F7-4ED5-B236-0F409CCAAB50}" type="parTrans" cxnId="{568A85A4-053D-4207-9C75-014FF3551038}">
      <dgm:prSet/>
      <dgm:spPr/>
      <dgm:t>
        <a:bodyPr/>
        <a:lstStyle/>
        <a:p>
          <a:endParaRPr lang="en-US"/>
        </a:p>
      </dgm:t>
    </dgm:pt>
    <dgm:pt modelId="{34A72C61-AA90-4056-9E98-3E6BFB070ACF}" type="sibTrans" cxnId="{568A85A4-053D-4207-9C75-014FF3551038}">
      <dgm:prSet/>
      <dgm:spPr/>
      <dgm:t>
        <a:bodyPr/>
        <a:lstStyle/>
        <a:p>
          <a:endParaRPr lang="en-US"/>
        </a:p>
      </dgm:t>
    </dgm:pt>
    <dgm:pt modelId="{F7555EBD-92F0-485C-BA82-258AE538FEC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DO NOT:</a:t>
          </a:r>
        </a:p>
      </dgm:t>
    </dgm:pt>
    <dgm:pt modelId="{BB77ADBA-E07E-46A9-973E-537FE89E8877}" type="parTrans" cxnId="{F7AA0EBB-89F2-48E7-BA93-8A9570E25843}">
      <dgm:prSet/>
      <dgm:spPr/>
      <dgm:t>
        <a:bodyPr/>
        <a:lstStyle/>
        <a:p>
          <a:endParaRPr lang="en-US"/>
        </a:p>
      </dgm:t>
    </dgm:pt>
    <dgm:pt modelId="{E5160210-F423-4A8D-A08F-62983280CBCB}" type="sibTrans" cxnId="{F7AA0EBB-89F2-48E7-BA93-8A9570E25843}">
      <dgm:prSet/>
      <dgm:spPr/>
      <dgm:t>
        <a:bodyPr/>
        <a:lstStyle/>
        <a:p>
          <a:endParaRPr lang="en-US"/>
        </a:p>
      </dgm:t>
    </dgm:pt>
    <dgm:pt modelId="{A267A530-721E-4B7B-B257-882FD2A06E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Send Photos</a:t>
          </a:r>
          <a:endParaRPr lang="en-US" sz="1400" dirty="0"/>
        </a:p>
      </dgm:t>
    </dgm:pt>
    <dgm:pt modelId="{3A080A50-50AF-4041-84C9-DD7EC91DE60A}" type="parTrans" cxnId="{A048E643-9F80-4D52-B7E7-38E5E59E45E3}">
      <dgm:prSet/>
      <dgm:spPr/>
      <dgm:t>
        <a:bodyPr/>
        <a:lstStyle/>
        <a:p>
          <a:endParaRPr lang="en-US"/>
        </a:p>
      </dgm:t>
    </dgm:pt>
    <dgm:pt modelId="{1A5B3629-6E3F-4CA9-8E0D-A176F4FF4CD7}" type="sibTrans" cxnId="{A048E643-9F80-4D52-B7E7-38E5E59E45E3}">
      <dgm:prSet/>
      <dgm:spPr/>
      <dgm:t>
        <a:bodyPr/>
        <a:lstStyle/>
        <a:p>
          <a:endParaRPr lang="en-US"/>
        </a:p>
      </dgm:t>
    </dgm:pt>
    <dgm:pt modelId="{6D8D976D-2979-410D-82C4-BB76F61A5CA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Locked Documents or Encrypted Files</a:t>
          </a:r>
          <a:endParaRPr lang="en-US" sz="1400" dirty="0"/>
        </a:p>
      </dgm:t>
    </dgm:pt>
    <dgm:pt modelId="{95A7267D-0B94-4405-9037-B43DA6AAA349}" type="parTrans" cxnId="{0E7EF7A2-684E-4C19-90C2-DFAA8099FB05}">
      <dgm:prSet/>
      <dgm:spPr/>
      <dgm:t>
        <a:bodyPr/>
        <a:lstStyle/>
        <a:p>
          <a:endParaRPr lang="en-US"/>
        </a:p>
      </dgm:t>
    </dgm:pt>
    <dgm:pt modelId="{69587CEB-4B1D-4638-9DB6-AFE8182B99CA}" type="sibTrans" cxnId="{0E7EF7A2-684E-4C19-90C2-DFAA8099FB05}">
      <dgm:prSet/>
      <dgm:spPr/>
      <dgm:t>
        <a:bodyPr/>
        <a:lstStyle/>
        <a:p>
          <a:endParaRPr lang="en-US"/>
        </a:p>
      </dgm:t>
    </dgm:pt>
    <dgm:pt modelId="{0EB0609F-553A-49C2-9A7E-5145E18D98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/>
            <a:t>PDF Portfolios</a:t>
          </a:r>
          <a:endParaRPr lang="en-US" sz="1400" dirty="0"/>
        </a:p>
      </dgm:t>
    </dgm:pt>
    <dgm:pt modelId="{CAC256C8-5624-4AAB-A9C7-C577CA3E3E57}" type="parTrans" cxnId="{0B8701AE-0DF5-4FAE-8B8B-47F1CF7E779D}">
      <dgm:prSet/>
      <dgm:spPr/>
      <dgm:t>
        <a:bodyPr/>
        <a:lstStyle/>
        <a:p>
          <a:endParaRPr lang="en-US"/>
        </a:p>
      </dgm:t>
    </dgm:pt>
    <dgm:pt modelId="{7240A3D4-B26C-4A08-B8EE-FBDB27971632}" type="sibTrans" cxnId="{0B8701AE-0DF5-4FAE-8B8B-47F1CF7E779D}">
      <dgm:prSet/>
      <dgm:spPr/>
      <dgm:t>
        <a:bodyPr/>
        <a:lstStyle/>
        <a:p>
          <a:endParaRPr lang="en-US"/>
        </a:p>
      </dgm:t>
    </dgm:pt>
    <dgm:pt modelId="{F46BEF3D-9974-4E38-8A34-D1603E1EE8D4}" type="pres">
      <dgm:prSet presAssocID="{EBE69408-6113-4CC5-B9D4-EA76C6680F87}" presName="root" presStyleCnt="0">
        <dgm:presLayoutVars>
          <dgm:dir/>
          <dgm:resizeHandles val="exact"/>
        </dgm:presLayoutVars>
      </dgm:prSet>
      <dgm:spPr/>
    </dgm:pt>
    <dgm:pt modelId="{6FA68599-759F-4E74-88CD-FA55C7AC2799}" type="pres">
      <dgm:prSet presAssocID="{C9DAE628-C2B7-4B2D-9535-BF7D4B67FBD1}" presName="compNode" presStyleCnt="0"/>
      <dgm:spPr/>
    </dgm:pt>
    <dgm:pt modelId="{263CD897-DA89-421F-BCB1-691E866D9D85}" type="pres">
      <dgm:prSet presAssocID="{C9DAE628-C2B7-4B2D-9535-BF7D4B67FBD1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4597C2B9-8F24-4445-AE67-9EEBA406432B}" type="pres">
      <dgm:prSet presAssocID="{C9DAE628-C2B7-4B2D-9535-BF7D4B67FBD1}" presName="iconSpace" presStyleCnt="0"/>
      <dgm:spPr/>
    </dgm:pt>
    <dgm:pt modelId="{BF89AE29-BA22-48A2-83DE-F77F1E4C2382}" type="pres">
      <dgm:prSet presAssocID="{C9DAE628-C2B7-4B2D-9535-BF7D4B67FBD1}" presName="parTx" presStyleLbl="revTx" presStyleIdx="0" presStyleCnt="8">
        <dgm:presLayoutVars>
          <dgm:chMax val="0"/>
          <dgm:chPref val="0"/>
        </dgm:presLayoutVars>
      </dgm:prSet>
      <dgm:spPr/>
    </dgm:pt>
    <dgm:pt modelId="{493DBAB8-CC7F-4590-BF44-BD2BC7C28861}" type="pres">
      <dgm:prSet presAssocID="{C9DAE628-C2B7-4B2D-9535-BF7D4B67FBD1}" presName="txSpace" presStyleCnt="0"/>
      <dgm:spPr/>
    </dgm:pt>
    <dgm:pt modelId="{72FDABB8-E346-4299-B844-1DBFD52DCF34}" type="pres">
      <dgm:prSet presAssocID="{C9DAE628-C2B7-4B2D-9535-BF7D4B67FBD1}" presName="desTx" presStyleLbl="revTx" presStyleIdx="1" presStyleCnt="8">
        <dgm:presLayoutVars/>
      </dgm:prSet>
      <dgm:spPr/>
    </dgm:pt>
    <dgm:pt modelId="{D48415D9-B2D5-4126-88B4-DD78EB2714CF}" type="pres">
      <dgm:prSet presAssocID="{98AA3F8B-67DC-40B0-A624-EAF44D6322A0}" presName="sibTrans" presStyleCnt="0"/>
      <dgm:spPr/>
    </dgm:pt>
    <dgm:pt modelId="{BEBF118E-9EE5-4435-9CFC-B724FF13E2B7}" type="pres">
      <dgm:prSet presAssocID="{41205E87-65A5-44DF-B2D2-135FEC2ACC59}" presName="compNode" presStyleCnt="0"/>
      <dgm:spPr/>
    </dgm:pt>
    <dgm:pt modelId="{978E5A68-6E66-499F-ADFC-5AA6FE9FF973}" type="pres">
      <dgm:prSet presAssocID="{41205E87-65A5-44DF-B2D2-135FEC2ACC59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 with solid fill"/>
        </a:ext>
      </dgm:extLst>
    </dgm:pt>
    <dgm:pt modelId="{9C7DC285-882F-4234-931F-8B86FE042CFA}" type="pres">
      <dgm:prSet presAssocID="{41205E87-65A5-44DF-B2D2-135FEC2ACC59}" presName="iconSpace" presStyleCnt="0"/>
      <dgm:spPr/>
    </dgm:pt>
    <dgm:pt modelId="{D672B8FB-1998-4EDD-B2D4-67FBBD6BB292}" type="pres">
      <dgm:prSet presAssocID="{41205E87-65A5-44DF-B2D2-135FEC2ACC59}" presName="parTx" presStyleLbl="revTx" presStyleIdx="2" presStyleCnt="8">
        <dgm:presLayoutVars>
          <dgm:chMax val="0"/>
          <dgm:chPref val="0"/>
        </dgm:presLayoutVars>
      </dgm:prSet>
      <dgm:spPr/>
    </dgm:pt>
    <dgm:pt modelId="{D271D7A7-622D-45B7-86EC-B322917CD838}" type="pres">
      <dgm:prSet presAssocID="{41205E87-65A5-44DF-B2D2-135FEC2ACC59}" presName="txSpace" presStyleCnt="0"/>
      <dgm:spPr/>
    </dgm:pt>
    <dgm:pt modelId="{6E870A68-B77C-4B1D-9E2C-67AB647F3E01}" type="pres">
      <dgm:prSet presAssocID="{41205E87-65A5-44DF-B2D2-135FEC2ACC59}" presName="desTx" presStyleLbl="revTx" presStyleIdx="3" presStyleCnt="8">
        <dgm:presLayoutVars/>
      </dgm:prSet>
      <dgm:spPr/>
    </dgm:pt>
    <dgm:pt modelId="{694BDB3B-1D54-4620-A388-1E520E42779A}" type="pres">
      <dgm:prSet presAssocID="{B2A19BE9-D758-4F7A-9C0D-CEC702A3E89F}" presName="sibTrans" presStyleCnt="0"/>
      <dgm:spPr/>
    </dgm:pt>
    <dgm:pt modelId="{1F64C018-7986-4F47-9881-A491676F9DCC}" type="pres">
      <dgm:prSet presAssocID="{68E3A41B-C91B-4349-AD7D-A0E3371DFCD1}" presName="compNode" presStyleCnt="0"/>
      <dgm:spPr/>
    </dgm:pt>
    <dgm:pt modelId="{842B2646-FC7D-4276-9920-7CA334274A03}" type="pres">
      <dgm:prSet presAssocID="{68E3A41B-C91B-4349-AD7D-A0E3371DFCD1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velope with solid fill"/>
        </a:ext>
      </dgm:extLst>
    </dgm:pt>
    <dgm:pt modelId="{6C35C1F3-1D67-4EBE-9F5A-F5B46DECFB6C}" type="pres">
      <dgm:prSet presAssocID="{68E3A41B-C91B-4349-AD7D-A0E3371DFCD1}" presName="iconSpace" presStyleCnt="0"/>
      <dgm:spPr/>
    </dgm:pt>
    <dgm:pt modelId="{B7230CE8-860D-4B93-91D8-C63F67814268}" type="pres">
      <dgm:prSet presAssocID="{68E3A41B-C91B-4349-AD7D-A0E3371DFCD1}" presName="parTx" presStyleLbl="revTx" presStyleIdx="4" presStyleCnt="8">
        <dgm:presLayoutVars>
          <dgm:chMax val="0"/>
          <dgm:chPref val="0"/>
        </dgm:presLayoutVars>
      </dgm:prSet>
      <dgm:spPr/>
    </dgm:pt>
    <dgm:pt modelId="{60441B5F-C93A-4041-85A1-278E449E3F1D}" type="pres">
      <dgm:prSet presAssocID="{68E3A41B-C91B-4349-AD7D-A0E3371DFCD1}" presName="txSpace" presStyleCnt="0"/>
      <dgm:spPr/>
    </dgm:pt>
    <dgm:pt modelId="{40B396D5-8D81-47BB-A952-8FB1EB0DEE48}" type="pres">
      <dgm:prSet presAssocID="{68E3A41B-C91B-4349-AD7D-A0E3371DFCD1}" presName="desTx" presStyleLbl="revTx" presStyleIdx="5" presStyleCnt="8">
        <dgm:presLayoutVars/>
      </dgm:prSet>
      <dgm:spPr/>
    </dgm:pt>
    <dgm:pt modelId="{E9802773-DCE3-4399-A18D-8867DED85965}" type="pres">
      <dgm:prSet presAssocID="{1BBBD6A9-1B84-4FCE-BF61-57F6FEB0738C}" presName="sibTrans" presStyleCnt="0"/>
      <dgm:spPr/>
    </dgm:pt>
    <dgm:pt modelId="{037FA83F-CEB6-4DA9-BFB2-C8D15C6B33E5}" type="pres">
      <dgm:prSet presAssocID="{F7555EBD-92F0-485C-BA82-258AE538FEC9}" presName="compNode" presStyleCnt="0"/>
      <dgm:spPr/>
    </dgm:pt>
    <dgm:pt modelId="{792F077A-B7A2-4792-AE29-CB3403F674EA}" type="pres">
      <dgm:prSet presAssocID="{F7555EBD-92F0-485C-BA82-258AE538FEC9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 with solid fill"/>
        </a:ext>
      </dgm:extLst>
    </dgm:pt>
    <dgm:pt modelId="{521F16D8-1D4C-4EA7-BFA9-1A42FF2246AD}" type="pres">
      <dgm:prSet presAssocID="{F7555EBD-92F0-485C-BA82-258AE538FEC9}" presName="iconSpace" presStyleCnt="0"/>
      <dgm:spPr/>
    </dgm:pt>
    <dgm:pt modelId="{BA4065D2-C4AB-4DB5-BC59-26AC031253B9}" type="pres">
      <dgm:prSet presAssocID="{F7555EBD-92F0-485C-BA82-258AE538FEC9}" presName="parTx" presStyleLbl="revTx" presStyleIdx="6" presStyleCnt="8">
        <dgm:presLayoutVars>
          <dgm:chMax val="0"/>
          <dgm:chPref val="0"/>
        </dgm:presLayoutVars>
      </dgm:prSet>
      <dgm:spPr/>
    </dgm:pt>
    <dgm:pt modelId="{4556B5E5-2440-43D4-BD69-66F29EFCF52A}" type="pres">
      <dgm:prSet presAssocID="{F7555EBD-92F0-485C-BA82-258AE538FEC9}" presName="txSpace" presStyleCnt="0"/>
      <dgm:spPr/>
    </dgm:pt>
    <dgm:pt modelId="{F15AF5E8-3845-446F-BFB0-99FE4CFCE029}" type="pres">
      <dgm:prSet presAssocID="{F7555EBD-92F0-485C-BA82-258AE538FEC9}" presName="desTx" presStyleLbl="revTx" presStyleIdx="7" presStyleCnt="8">
        <dgm:presLayoutVars/>
      </dgm:prSet>
      <dgm:spPr/>
    </dgm:pt>
  </dgm:ptLst>
  <dgm:cxnLst>
    <dgm:cxn modelId="{1B8D7D1F-F610-4DB1-B898-2876E1305A8D}" type="presOf" srcId="{C9DAE628-C2B7-4B2D-9535-BF7D4B67FBD1}" destId="{BF89AE29-BA22-48A2-83DE-F77F1E4C2382}" srcOrd="0" destOrd="0" presId="urn:microsoft.com/office/officeart/2018/5/layout/CenteredIconLabelDescriptionList"/>
    <dgm:cxn modelId="{734F9927-31E4-4B73-A0C1-52A731329AD0}" type="presOf" srcId="{68E3A41B-C91B-4349-AD7D-A0E3371DFCD1}" destId="{B7230CE8-860D-4B93-91D8-C63F67814268}" srcOrd="0" destOrd="0" presId="urn:microsoft.com/office/officeart/2018/5/layout/CenteredIconLabelDescriptionList"/>
    <dgm:cxn modelId="{2E59B130-D86D-4ED7-BF58-2B30F0CA0DAF}" type="presOf" srcId="{99B5106A-EFAA-4716-964F-9C1D40D7F09F}" destId="{6E870A68-B77C-4B1D-9E2C-67AB647F3E01}" srcOrd="0" destOrd="1" presId="urn:microsoft.com/office/officeart/2018/5/layout/CenteredIconLabelDescriptionList"/>
    <dgm:cxn modelId="{9816DF62-12BA-4EB2-990B-53F85DEE6E68}" type="presOf" srcId="{0EB0609F-553A-49C2-9A7E-5145E18D9878}" destId="{F15AF5E8-3845-446F-BFB0-99FE4CFCE029}" srcOrd="0" destOrd="2" presId="urn:microsoft.com/office/officeart/2018/5/layout/CenteredIconLabelDescriptionList"/>
    <dgm:cxn modelId="{A048E643-9F80-4D52-B7E7-38E5E59E45E3}" srcId="{F7555EBD-92F0-485C-BA82-258AE538FEC9}" destId="{A267A530-721E-4B7B-B257-882FD2A06E60}" srcOrd="0" destOrd="0" parTransId="{3A080A50-50AF-4041-84C9-DD7EC91DE60A}" sibTransId="{1A5B3629-6E3F-4CA9-8E0D-A176F4FF4CD7}"/>
    <dgm:cxn modelId="{8C9BD04A-8430-4AD7-8A4B-DA4758074671}" srcId="{EBE69408-6113-4CC5-B9D4-EA76C6680F87}" destId="{68E3A41B-C91B-4349-AD7D-A0E3371DFCD1}" srcOrd="2" destOrd="0" parTransId="{04DA4BBA-E347-4416-BE1B-43FF9A490675}" sibTransId="{1BBBD6A9-1B84-4FCE-BF61-57F6FEB0738C}"/>
    <dgm:cxn modelId="{CE32884D-CCDB-427F-8E7F-BE0F98F56302}" type="presOf" srcId="{A9C7AB5E-5D3C-48A2-B790-342DA4CB9198}" destId="{40B396D5-8D81-47BB-A952-8FB1EB0DEE48}" srcOrd="0" destOrd="1" presId="urn:microsoft.com/office/officeart/2018/5/layout/CenteredIconLabelDescriptionList"/>
    <dgm:cxn modelId="{53EF7C70-4C2E-4B83-A3F2-22E2E70542BC}" type="presOf" srcId="{41205E87-65A5-44DF-B2D2-135FEC2ACC59}" destId="{D672B8FB-1998-4EDD-B2D4-67FBBD6BB292}" srcOrd="0" destOrd="0" presId="urn:microsoft.com/office/officeart/2018/5/layout/CenteredIconLabelDescriptionList"/>
    <dgm:cxn modelId="{DF63C254-8CC4-4287-9524-7ECD9FFD14DE}" srcId="{EBE69408-6113-4CC5-B9D4-EA76C6680F87}" destId="{C9DAE628-C2B7-4B2D-9535-BF7D4B67FBD1}" srcOrd="0" destOrd="0" parTransId="{EC2939C5-8FEA-4148-B292-F18D8E6C4D80}" sibTransId="{98AA3F8B-67DC-40B0-A624-EAF44D6322A0}"/>
    <dgm:cxn modelId="{E4E60056-55FA-4927-93CB-2F41E47E263E}" type="presOf" srcId="{A267A530-721E-4B7B-B257-882FD2A06E60}" destId="{F15AF5E8-3845-446F-BFB0-99FE4CFCE029}" srcOrd="0" destOrd="0" presId="urn:microsoft.com/office/officeart/2018/5/layout/CenteredIconLabelDescriptionList"/>
    <dgm:cxn modelId="{156C7877-26E5-48BA-8CF8-3683DAF45972}" srcId="{41205E87-65A5-44DF-B2D2-135FEC2ACC59}" destId="{99B5106A-EFAA-4716-964F-9C1D40D7F09F}" srcOrd="1" destOrd="0" parTransId="{BADF378F-E935-4679-91F0-47C7C336A28E}" sibTransId="{CB3911F0-831E-4275-9494-1D1D082301BE}"/>
    <dgm:cxn modelId="{101A7E81-6692-4737-A4FE-36DBA493AFD5}" srcId="{68E3A41B-C91B-4349-AD7D-A0E3371DFCD1}" destId="{A9C7AB5E-5D3C-48A2-B790-342DA4CB9198}" srcOrd="1" destOrd="0" parTransId="{94D1EA8A-2D92-40AE-94FF-E1F4E17CD56E}" sibTransId="{AF43CC2A-B30F-4823-A12B-8D43AEF93F40}"/>
    <dgm:cxn modelId="{BF84C591-9B39-4837-BFEE-A36BD4343AAB}" type="presOf" srcId="{43C06809-7BD5-49AE-825A-BCA62067F792}" destId="{6E870A68-B77C-4B1D-9E2C-67AB647F3E01}" srcOrd="0" destOrd="0" presId="urn:microsoft.com/office/officeart/2018/5/layout/CenteredIconLabelDescriptionList"/>
    <dgm:cxn modelId="{5EBD2096-34FB-41F3-9203-D4555711FFB4}" type="presOf" srcId="{5843EF22-817A-4EBB-8527-4F221A233DAB}" destId="{40B396D5-8D81-47BB-A952-8FB1EB0DEE48}" srcOrd="0" destOrd="2" presId="urn:microsoft.com/office/officeart/2018/5/layout/CenteredIconLabelDescriptionList"/>
    <dgm:cxn modelId="{4258569A-ED87-4040-940D-358A24EF9B35}" type="presOf" srcId="{EBE69408-6113-4CC5-B9D4-EA76C6680F87}" destId="{F46BEF3D-9974-4E38-8A34-D1603E1EE8D4}" srcOrd="0" destOrd="0" presId="urn:microsoft.com/office/officeart/2018/5/layout/CenteredIconLabelDescriptionList"/>
    <dgm:cxn modelId="{2775A3A2-49A1-4080-B837-2EBA82816D99}" srcId="{41205E87-65A5-44DF-B2D2-135FEC2ACC59}" destId="{43C06809-7BD5-49AE-825A-BCA62067F792}" srcOrd="0" destOrd="0" parTransId="{109FBF12-3D8A-46B9-B089-B89F1D591642}" sibTransId="{25B59979-225C-4E58-96D1-1DD658B31118}"/>
    <dgm:cxn modelId="{0E7EF7A2-684E-4C19-90C2-DFAA8099FB05}" srcId="{F7555EBD-92F0-485C-BA82-258AE538FEC9}" destId="{6D8D976D-2979-410D-82C4-BB76F61A5CAE}" srcOrd="1" destOrd="0" parTransId="{95A7267D-0B94-4405-9037-B43DA6AAA349}" sibTransId="{69587CEB-4B1D-4638-9DB6-AFE8182B99CA}"/>
    <dgm:cxn modelId="{D8E780A3-C60D-46B8-B355-C3058CCC3F0F}" type="presOf" srcId="{F7555EBD-92F0-485C-BA82-258AE538FEC9}" destId="{BA4065D2-C4AB-4DB5-BC59-26AC031253B9}" srcOrd="0" destOrd="0" presId="urn:microsoft.com/office/officeart/2018/5/layout/CenteredIconLabelDescriptionList"/>
    <dgm:cxn modelId="{568A85A4-053D-4207-9C75-014FF3551038}" srcId="{68E3A41B-C91B-4349-AD7D-A0E3371DFCD1}" destId="{5843EF22-817A-4EBB-8527-4F221A233DAB}" srcOrd="2" destOrd="0" parTransId="{400491EB-48F7-4ED5-B236-0F409CCAAB50}" sibTransId="{34A72C61-AA90-4056-9E98-3E6BFB070ACF}"/>
    <dgm:cxn modelId="{0B8701AE-0DF5-4FAE-8B8B-47F1CF7E779D}" srcId="{F7555EBD-92F0-485C-BA82-258AE538FEC9}" destId="{0EB0609F-553A-49C2-9A7E-5145E18D9878}" srcOrd="2" destOrd="0" parTransId="{CAC256C8-5624-4AAB-A9C7-C577CA3E3E57}" sibTransId="{7240A3D4-B26C-4A08-B8EE-FBDB27971632}"/>
    <dgm:cxn modelId="{2D9CC1AF-65F0-4A0E-A79C-97CBF43706CE}" srcId="{68E3A41B-C91B-4349-AD7D-A0E3371DFCD1}" destId="{59A445A8-6C1C-4AD7-9792-D41B3DA9371A}" srcOrd="0" destOrd="0" parTransId="{B97EB9DC-A2E0-4CF8-8F23-E597BADF9685}" sibTransId="{CA69485A-0506-4254-929A-E549711B3D4B}"/>
    <dgm:cxn modelId="{F7AA0EBB-89F2-48E7-BA93-8A9570E25843}" srcId="{EBE69408-6113-4CC5-B9D4-EA76C6680F87}" destId="{F7555EBD-92F0-485C-BA82-258AE538FEC9}" srcOrd="3" destOrd="0" parTransId="{BB77ADBA-E07E-46A9-973E-537FE89E8877}" sibTransId="{E5160210-F423-4A8D-A08F-62983280CBCB}"/>
    <dgm:cxn modelId="{D662B2C0-462D-4F11-B522-968F5CEDE749}" type="presOf" srcId="{59A445A8-6C1C-4AD7-9792-D41B3DA9371A}" destId="{40B396D5-8D81-47BB-A952-8FB1EB0DEE48}" srcOrd="0" destOrd="0" presId="urn:microsoft.com/office/officeart/2018/5/layout/CenteredIconLabelDescriptionList"/>
    <dgm:cxn modelId="{044970DE-4AC3-4240-913C-FF98634A2D99}" srcId="{EBE69408-6113-4CC5-B9D4-EA76C6680F87}" destId="{41205E87-65A5-44DF-B2D2-135FEC2ACC59}" srcOrd="1" destOrd="0" parTransId="{2B206D22-FA68-4460-AA89-D64879AFD54D}" sibTransId="{B2A19BE9-D758-4F7A-9C0D-CEC702A3E89F}"/>
    <dgm:cxn modelId="{1FB3EFF6-A9FF-4F9B-8FDC-22E83751616E}" type="presOf" srcId="{6D8D976D-2979-410D-82C4-BB76F61A5CAE}" destId="{F15AF5E8-3845-446F-BFB0-99FE4CFCE029}" srcOrd="0" destOrd="1" presId="urn:microsoft.com/office/officeart/2018/5/layout/CenteredIconLabelDescriptionList"/>
    <dgm:cxn modelId="{B702F164-75EF-4A6E-87A4-C3E704661EB7}" type="presParOf" srcId="{F46BEF3D-9974-4E38-8A34-D1603E1EE8D4}" destId="{6FA68599-759F-4E74-88CD-FA55C7AC2799}" srcOrd="0" destOrd="0" presId="urn:microsoft.com/office/officeart/2018/5/layout/CenteredIconLabelDescriptionList"/>
    <dgm:cxn modelId="{11D1445B-1B98-4E67-A886-8D3D150E5B9B}" type="presParOf" srcId="{6FA68599-759F-4E74-88CD-FA55C7AC2799}" destId="{263CD897-DA89-421F-BCB1-691E866D9D85}" srcOrd="0" destOrd="0" presId="urn:microsoft.com/office/officeart/2018/5/layout/CenteredIconLabelDescriptionList"/>
    <dgm:cxn modelId="{568D7623-D788-4623-BBE0-1D8054130336}" type="presParOf" srcId="{6FA68599-759F-4E74-88CD-FA55C7AC2799}" destId="{4597C2B9-8F24-4445-AE67-9EEBA406432B}" srcOrd="1" destOrd="0" presId="urn:microsoft.com/office/officeart/2018/5/layout/CenteredIconLabelDescriptionList"/>
    <dgm:cxn modelId="{0BD9266F-B40F-44E8-A692-7355B8E5E6B1}" type="presParOf" srcId="{6FA68599-759F-4E74-88CD-FA55C7AC2799}" destId="{BF89AE29-BA22-48A2-83DE-F77F1E4C2382}" srcOrd="2" destOrd="0" presId="urn:microsoft.com/office/officeart/2018/5/layout/CenteredIconLabelDescriptionList"/>
    <dgm:cxn modelId="{E9EF09B8-F712-48A8-BE03-61D23B86FC55}" type="presParOf" srcId="{6FA68599-759F-4E74-88CD-FA55C7AC2799}" destId="{493DBAB8-CC7F-4590-BF44-BD2BC7C28861}" srcOrd="3" destOrd="0" presId="urn:microsoft.com/office/officeart/2018/5/layout/CenteredIconLabelDescriptionList"/>
    <dgm:cxn modelId="{A2FBBA78-3B70-4990-A640-7381099D2E20}" type="presParOf" srcId="{6FA68599-759F-4E74-88CD-FA55C7AC2799}" destId="{72FDABB8-E346-4299-B844-1DBFD52DCF34}" srcOrd="4" destOrd="0" presId="urn:microsoft.com/office/officeart/2018/5/layout/CenteredIconLabelDescriptionList"/>
    <dgm:cxn modelId="{AB939EC6-238B-45A8-AF8C-C9D147C5A07E}" type="presParOf" srcId="{F46BEF3D-9974-4E38-8A34-D1603E1EE8D4}" destId="{D48415D9-B2D5-4126-88B4-DD78EB2714CF}" srcOrd="1" destOrd="0" presId="urn:microsoft.com/office/officeart/2018/5/layout/CenteredIconLabelDescriptionList"/>
    <dgm:cxn modelId="{87F87E71-6B26-4FC7-97AB-55DC841A036C}" type="presParOf" srcId="{F46BEF3D-9974-4E38-8A34-D1603E1EE8D4}" destId="{BEBF118E-9EE5-4435-9CFC-B724FF13E2B7}" srcOrd="2" destOrd="0" presId="urn:microsoft.com/office/officeart/2018/5/layout/CenteredIconLabelDescriptionList"/>
    <dgm:cxn modelId="{0225F3E9-F8E0-4978-808F-737947212CB4}" type="presParOf" srcId="{BEBF118E-9EE5-4435-9CFC-B724FF13E2B7}" destId="{978E5A68-6E66-499F-ADFC-5AA6FE9FF973}" srcOrd="0" destOrd="0" presId="urn:microsoft.com/office/officeart/2018/5/layout/CenteredIconLabelDescriptionList"/>
    <dgm:cxn modelId="{DB5CAF16-DD40-419E-9863-CFD4D1828882}" type="presParOf" srcId="{BEBF118E-9EE5-4435-9CFC-B724FF13E2B7}" destId="{9C7DC285-882F-4234-931F-8B86FE042CFA}" srcOrd="1" destOrd="0" presId="urn:microsoft.com/office/officeart/2018/5/layout/CenteredIconLabelDescriptionList"/>
    <dgm:cxn modelId="{04CE38CC-804B-4616-A6E0-F650E83F8D70}" type="presParOf" srcId="{BEBF118E-9EE5-4435-9CFC-B724FF13E2B7}" destId="{D672B8FB-1998-4EDD-B2D4-67FBBD6BB292}" srcOrd="2" destOrd="0" presId="urn:microsoft.com/office/officeart/2018/5/layout/CenteredIconLabelDescriptionList"/>
    <dgm:cxn modelId="{160FC140-3799-4931-A37F-B2053E59F454}" type="presParOf" srcId="{BEBF118E-9EE5-4435-9CFC-B724FF13E2B7}" destId="{D271D7A7-622D-45B7-86EC-B322917CD838}" srcOrd="3" destOrd="0" presId="urn:microsoft.com/office/officeart/2018/5/layout/CenteredIconLabelDescriptionList"/>
    <dgm:cxn modelId="{C89AC314-37F3-4F1D-8079-166A285679E8}" type="presParOf" srcId="{BEBF118E-9EE5-4435-9CFC-B724FF13E2B7}" destId="{6E870A68-B77C-4B1D-9E2C-67AB647F3E01}" srcOrd="4" destOrd="0" presId="urn:microsoft.com/office/officeart/2018/5/layout/CenteredIconLabelDescriptionList"/>
    <dgm:cxn modelId="{0984DF22-A271-4CC8-B3FA-4A1E56DF5EB2}" type="presParOf" srcId="{F46BEF3D-9974-4E38-8A34-D1603E1EE8D4}" destId="{694BDB3B-1D54-4620-A388-1E520E42779A}" srcOrd="3" destOrd="0" presId="urn:microsoft.com/office/officeart/2018/5/layout/CenteredIconLabelDescriptionList"/>
    <dgm:cxn modelId="{5E5EAEDC-ABAA-4035-A24D-E7E5C451F18C}" type="presParOf" srcId="{F46BEF3D-9974-4E38-8A34-D1603E1EE8D4}" destId="{1F64C018-7986-4F47-9881-A491676F9DCC}" srcOrd="4" destOrd="0" presId="urn:microsoft.com/office/officeart/2018/5/layout/CenteredIconLabelDescriptionList"/>
    <dgm:cxn modelId="{2B431B54-7CDA-47B0-B261-7BE5297703DD}" type="presParOf" srcId="{1F64C018-7986-4F47-9881-A491676F9DCC}" destId="{842B2646-FC7D-4276-9920-7CA334274A03}" srcOrd="0" destOrd="0" presId="urn:microsoft.com/office/officeart/2018/5/layout/CenteredIconLabelDescriptionList"/>
    <dgm:cxn modelId="{D44114B8-4EDE-4CAE-A50A-310F592EE5F1}" type="presParOf" srcId="{1F64C018-7986-4F47-9881-A491676F9DCC}" destId="{6C35C1F3-1D67-4EBE-9F5A-F5B46DECFB6C}" srcOrd="1" destOrd="0" presId="urn:microsoft.com/office/officeart/2018/5/layout/CenteredIconLabelDescriptionList"/>
    <dgm:cxn modelId="{D72C92B2-4428-4AE9-914B-8ED248AFB850}" type="presParOf" srcId="{1F64C018-7986-4F47-9881-A491676F9DCC}" destId="{B7230CE8-860D-4B93-91D8-C63F67814268}" srcOrd="2" destOrd="0" presId="urn:microsoft.com/office/officeart/2018/5/layout/CenteredIconLabelDescriptionList"/>
    <dgm:cxn modelId="{604A8261-2E02-4BD6-AC1B-F49BE333845A}" type="presParOf" srcId="{1F64C018-7986-4F47-9881-A491676F9DCC}" destId="{60441B5F-C93A-4041-85A1-278E449E3F1D}" srcOrd="3" destOrd="0" presId="urn:microsoft.com/office/officeart/2018/5/layout/CenteredIconLabelDescriptionList"/>
    <dgm:cxn modelId="{B3FAC130-7BCE-4D89-998B-29BDE868F913}" type="presParOf" srcId="{1F64C018-7986-4F47-9881-A491676F9DCC}" destId="{40B396D5-8D81-47BB-A952-8FB1EB0DEE48}" srcOrd="4" destOrd="0" presId="urn:microsoft.com/office/officeart/2018/5/layout/CenteredIconLabelDescriptionList"/>
    <dgm:cxn modelId="{BF3D1B48-42BB-4DC9-858D-2F59C0BD5101}" type="presParOf" srcId="{F46BEF3D-9974-4E38-8A34-D1603E1EE8D4}" destId="{E9802773-DCE3-4399-A18D-8867DED85965}" srcOrd="5" destOrd="0" presId="urn:microsoft.com/office/officeart/2018/5/layout/CenteredIconLabelDescriptionList"/>
    <dgm:cxn modelId="{6311AD9E-71DA-4A94-802B-A556C8CB46FE}" type="presParOf" srcId="{F46BEF3D-9974-4E38-8A34-D1603E1EE8D4}" destId="{037FA83F-CEB6-4DA9-BFB2-C8D15C6B33E5}" srcOrd="6" destOrd="0" presId="urn:microsoft.com/office/officeart/2018/5/layout/CenteredIconLabelDescriptionList"/>
    <dgm:cxn modelId="{E514EB0B-8F33-47F0-9725-C86C3618A11E}" type="presParOf" srcId="{037FA83F-CEB6-4DA9-BFB2-C8D15C6B33E5}" destId="{792F077A-B7A2-4792-AE29-CB3403F674EA}" srcOrd="0" destOrd="0" presId="urn:microsoft.com/office/officeart/2018/5/layout/CenteredIconLabelDescriptionList"/>
    <dgm:cxn modelId="{A222C3F2-678D-49EA-A286-B36F864F1DDE}" type="presParOf" srcId="{037FA83F-CEB6-4DA9-BFB2-C8D15C6B33E5}" destId="{521F16D8-1D4C-4EA7-BFA9-1A42FF2246AD}" srcOrd="1" destOrd="0" presId="urn:microsoft.com/office/officeart/2018/5/layout/CenteredIconLabelDescriptionList"/>
    <dgm:cxn modelId="{8169D870-9A19-4B2D-A51B-CE0D0E64CE8C}" type="presParOf" srcId="{037FA83F-CEB6-4DA9-BFB2-C8D15C6B33E5}" destId="{BA4065D2-C4AB-4DB5-BC59-26AC031253B9}" srcOrd="2" destOrd="0" presId="urn:microsoft.com/office/officeart/2018/5/layout/CenteredIconLabelDescriptionList"/>
    <dgm:cxn modelId="{6C0E5D0A-9AA3-470A-BFA9-87BC1AD3526C}" type="presParOf" srcId="{037FA83F-CEB6-4DA9-BFB2-C8D15C6B33E5}" destId="{4556B5E5-2440-43D4-BD69-66F29EFCF52A}" srcOrd="3" destOrd="0" presId="urn:microsoft.com/office/officeart/2018/5/layout/CenteredIconLabelDescriptionList"/>
    <dgm:cxn modelId="{09EA1436-A34F-459D-8C99-2021A1FB98E4}" type="presParOf" srcId="{037FA83F-CEB6-4DA9-BFB2-C8D15C6B33E5}" destId="{F15AF5E8-3845-446F-BFB0-99FE4CFCE02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6DCB3-040B-4BF4-8D7E-755609D0EAA3}">
      <dsp:nvSpPr>
        <dsp:cNvPr id="0" name=""/>
        <dsp:cNvSpPr/>
      </dsp:nvSpPr>
      <dsp:spPr>
        <a:xfrm>
          <a:off x="1608355" y="22911"/>
          <a:ext cx="1093710" cy="109371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0EB15-10E5-4B94-8F33-DEB8199ED3A4}">
      <dsp:nvSpPr>
        <dsp:cNvPr id="0" name=""/>
        <dsp:cNvSpPr/>
      </dsp:nvSpPr>
      <dsp:spPr>
        <a:xfrm>
          <a:off x="1841441" y="255997"/>
          <a:ext cx="627539" cy="6275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7B5F6-CF89-4DFF-B6D4-9AEB6A23D4FF}">
      <dsp:nvSpPr>
        <dsp:cNvPr id="0" name=""/>
        <dsp:cNvSpPr/>
      </dsp:nvSpPr>
      <dsp:spPr>
        <a:xfrm>
          <a:off x="1258726" y="1457286"/>
          <a:ext cx="1792968" cy="2331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PAYROLL RECORDS </a:t>
          </a:r>
          <a:r>
            <a:rPr lang="en-US" sz="1600" kern="1200" dirty="0"/>
            <a:t>Maintained on a calendar year basis as opposed to a fiscal year basis.</a:t>
          </a:r>
        </a:p>
      </dsp:txBody>
      <dsp:txXfrm>
        <a:off x="1258726" y="1457286"/>
        <a:ext cx="1792968" cy="2331541"/>
      </dsp:txXfrm>
    </dsp:sp>
    <dsp:sp modelId="{C9365D7C-F5C5-4B46-80C3-794150AE74AD}">
      <dsp:nvSpPr>
        <dsp:cNvPr id="0" name=""/>
        <dsp:cNvSpPr/>
      </dsp:nvSpPr>
      <dsp:spPr>
        <a:xfrm>
          <a:off x="3715093" y="22911"/>
          <a:ext cx="1093710" cy="109371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1019668"/>
            <a:satOff val="-2658"/>
            <a:lumOff val="6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C0B36-86E0-4DE9-89D0-271B358EC922}">
      <dsp:nvSpPr>
        <dsp:cNvPr id="0" name=""/>
        <dsp:cNvSpPr/>
      </dsp:nvSpPr>
      <dsp:spPr>
        <a:xfrm>
          <a:off x="3948179" y="255997"/>
          <a:ext cx="627539" cy="6275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62605-E5B9-495E-993D-3A3B83EC075B}">
      <dsp:nvSpPr>
        <dsp:cNvPr id="0" name=""/>
        <dsp:cNvSpPr/>
      </dsp:nvSpPr>
      <dsp:spPr>
        <a:xfrm>
          <a:off x="3365464" y="1457286"/>
          <a:ext cx="1792968" cy="2331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1" kern="1200" dirty="0"/>
            <a:t>CASUAL FILES</a:t>
          </a:r>
          <a:endParaRPr lang="en-US" sz="1600" kern="1200" dirty="0"/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Records are stored on a calendar year basis. Current and previous year’s records are available by request.</a:t>
          </a:r>
        </a:p>
      </dsp:txBody>
      <dsp:txXfrm>
        <a:off x="3365464" y="1457286"/>
        <a:ext cx="1792968" cy="2331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CD897-DA89-421F-BCB1-691E866D9D85}">
      <dsp:nvSpPr>
        <dsp:cNvPr id="0" name=""/>
        <dsp:cNvSpPr/>
      </dsp:nvSpPr>
      <dsp:spPr>
        <a:xfrm>
          <a:off x="788331" y="33675"/>
          <a:ext cx="834918" cy="8214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9AE29-BA22-48A2-83DE-F77F1E4C2382}">
      <dsp:nvSpPr>
        <dsp:cNvPr id="0" name=""/>
        <dsp:cNvSpPr/>
      </dsp:nvSpPr>
      <dsp:spPr>
        <a:xfrm>
          <a:off x="13050" y="1031302"/>
          <a:ext cx="2385480" cy="86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CPC email address is on a secured network.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kern="1200" dirty="0">
              <a:hlinkClick xmlns:r="http://schemas.openxmlformats.org/officeDocument/2006/relationships" r:id="rId3"/>
            </a:rPr>
            <a:t>casualpay@blm.gov</a:t>
          </a:r>
          <a:endParaRPr lang="en-US" sz="1400" b="0" kern="1200" dirty="0"/>
        </a:p>
      </dsp:txBody>
      <dsp:txXfrm>
        <a:off x="13050" y="1031302"/>
        <a:ext cx="2385480" cy="863056"/>
      </dsp:txXfrm>
    </dsp:sp>
    <dsp:sp modelId="{72FDABB8-E346-4299-B844-1DBFD52DCF34}">
      <dsp:nvSpPr>
        <dsp:cNvPr id="0" name=""/>
        <dsp:cNvSpPr/>
      </dsp:nvSpPr>
      <dsp:spPr>
        <a:xfrm>
          <a:off x="13050" y="1976316"/>
          <a:ext cx="2385480" cy="2155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E5A68-6E66-499F-ADFC-5AA6FE9FF973}">
      <dsp:nvSpPr>
        <dsp:cNvPr id="0" name=""/>
        <dsp:cNvSpPr/>
      </dsp:nvSpPr>
      <dsp:spPr>
        <a:xfrm>
          <a:off x="3591271" y="33675"/>
          <a:ext cx="834918" cy="82141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2B8FB-1998-4EDD-B2D4-67FBBD6BB292}">
      <dsp:nvSpPr>
        <dsp:cNvPr id="0" name=""/>
        <dsp:cNvSpPr/>
      </dsp:nvSpPr>
      <dsp:spPr>
        <a:xfrm>
          <a:off x="2815989" y="1031302"/>
          <a:ext cx="2385480" cy="86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Forms with PII (Personally Identifiable Information) and OF-288s can be emailed securely to CPC</a:t>
          </a:r>
        </a:p>
      </dsp:txBody>
      <dsp:txXfrm>
        <a:off x="2815989" y="1031302"/>
        <a:ext cx="2385480" cy="863056"/>
      </dsp:txXfrm>
    </dsp:sp>
    <dsp:sp modelId="{6E870A68-B77C-4B1D-9E2C-67AB647F3E01}">
      <dsp:nvSpPr>
        <dsp:cNvPr id="0" name=""/>
        <dsp:cNvSpPr/>
      </dsp:nvSpPr>
      <dsp:spPr>
        <a:xfrm>
          <a:off x="2815989" y="1976316"/>
          <a:ext cx="2385480" cy="2155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PII should never be emailed outside the DOI network (per the Privacy Act of 1974).</a:t>
          </a:r>
          <a:endParaRPr lang="en-US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PII includes name in association with SSN, addresses, bank account, phone numbers, birth dates, email addresses, etc.</a:t>
          </a:r>
          <a:endParaRPr lang="en-US" sz="1400" kern="1200" dirty="0"/>
        </a:p>
      </dsp:txBody>
      <dsp:txXfrm>
        <a:off x="2815989" y="1976316"/>
        <a:ext cx="2385480" cy="2155240"/>
      </dsp:txXfrm>
    </dsp:sp>
    <dsp:sp modelId="{842B2646-FC7D-4276-9920-7CA334274A03}">
      <dsp:nvSpPr>
        <dsp:cNvPr id="0" name=""/>
        <dsp:cNvSpPr/>
      </dsp:nvSpPr>
      <dsp:spPr>
        <a:xfrm>
          <a:off x="6394210" y="33675"/>
          <a:ext cx="834918" cy="82141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30CE8-860D-4B93-91D8-C63F67814268}">
      <dsp:nvSpPr>
        <dsp:cNvPr id="0" name=""/>
        <dsp:cNvSpPr/>
      </dsp:nvSpPr>
      <dsp:spPr>
        <a:xfrm>
          <a:off x="5618929" y="1031302"/>
          <a:ext cx="2385480" cy="86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Best way to send documents is:</a:t>
          </a:r>
        </a:p>
      </dsp:txBody>
      <dsp:txXfrm>
        <a:off x="5618929" y="1031302"/>
        <a:ext cx="2385480" cy="863056"/>
      </dsp:txXfrm>
    </dsp:sp>
    <dsp:sp modelId="{40B396D5-8D81-47BB-A952-8FB1EB0DEE48}">
      <dsp:nvSpPr>
        <dsp:cNvPr id="0" name=""/>
        <dsp:cNvSpPr/>
      </dsp:nvSpPr>
      <dsp:spPr>
        <a:xfrm>
          <a:off x="5618929" y="1976316"/>
          <a:ext cx="2385480" cy="2155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Use Adobe PDF</a:t>
          </a:r>
          <a:endParaRPr lang="en-US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Electronically prepare or scan all documents into a single PDF file</a:t>
          </a:r>
          <a:endParaRPr lang="en-US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Attach file to email (CPC will reply to emails to inform sender the number of OF-288s and forms received)</a:t>
          </a:r>
          <a:endParaRPr lang="en-US" sz="1400" kern="1200" dirty="0"/>
        </a:p>
      </dsp:txBody>
      <dsp:txXfrm>
        <a:off x="5618929" y="1976316"/>
        <a:ext cx="2385480" cy="2155240"/>
      </dsp:txXfrm>
    </dsp:sp>
    <dsp:sp modelId="{792F077A-B7A2-4792-AE29-CB3403F674EA}">
      <dsp:nvSpPr>
        <dsp:cNvPr id="0" name=""/>
        <dsp:cNvSpPr/>
      </dsp:nvSpPr>
      <dsp:spPr>
        <a:xfrm>
          <a:off x="9197150" y="33675"/>
          <a:ext cx="834918" cy="821417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065D2-C4AB-4DB5-BC59-26AC031253B9}">
      <dsp:nvSpPr>
        <dsp:cNvPr id="0" name=""/>
        <dsp:cNvSpPr/>
      </dsp:nvSpPr>
      <dsp:spPr>
        <a:xfrm>
          <a:off x="8421869" y="1031302"/>
          <a:ext cx="2385480" cy="86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DO NOT:</a:t>
          </a:r>
        </a:p>
      </dsp:txBody>
      <dsp:txXfrm>
        <a:off x="8421869" y="1031302"/>
        <a:ext cx="2385480" cy="863056"/>
      </dsp:txXfrm>
    </dsp:sp>
    <dsp:sp modelId="{F15AF5E8-3845-446F-BFB0-99FE4CFCE029}">
      <dsp:nvSpPr>
        <dsp:cNvPr id="0" name=""/>
        <dsp:cNvSpPr/>
      </dsp:nvSpPr>
      <dsp:spPr>
        <a:xfrm>
          <a:off x="8421869" y="1976316"/>
          <a:ext cx="2385480" cy="2155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Send Photos</a:t>
          </a:r>
          <a:endParaRPr lang="en-US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Locked Documents or Encrypted Files</a:t>
          </a:r>
          <a:endParaRPr lang="en-US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PDF Portfolios</a:t>
          </a:r>
          <a:endParaRPr lang="en-US" sz="1400" kern="1200" dirty="0"/>
        </a:p>
      </dsp:txBody>
      <dsp:txXfrm>
        <a:off x="8421869" y="1976316"/>
        <a:ext cx="2385480" cy="2155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DC994AA-C437-4EF4-8BEF-0B832D7FA42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8B16356-3B28-4AAF-8099-7941810E247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C5DA344-5FA2-43F7-9D95-CA56C82B0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44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34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40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C29B5-1986-0643-8FA3-3E267F14A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C375E-04D8-673A-27E2-D9E13C57E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A59074-2872-0E1C-BDF6-66E24975B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3ED20-6042-0D48-4952-8F2F233E9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96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4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13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3716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6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27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94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32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27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AEB19-4B49-2801-9B15-7682CDF04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23C3EC-28B3-4644-8BE5-3288734B4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7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1BBEEFE-AE8A-8083-54B6-DBE9BC0E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4FF31D-04D7-B1F4-53B1-AA4170602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040EF-92FF-AEA1-BBA6-A4B739E1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59A84-C321-FDF9-555F-1FB322EB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6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61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0B3A65-BB60-F2B4-4CF4-19A7C53F1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DB8D5-B954-BFC9-C8D8-F0491CCBE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7D69F-27D7-2C68-A17D-3F1399C8B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04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9208B-0FD2-A7E3-5202-0F18392AE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010E2-9C6F-C582-1E3A-F5D43D0FF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D2B8AF-94DE-C211-EAE7-0971C111B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47A2AC-F284-077E-9A14-EB7D1DE6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91F1F-5151-2442-2B89-CE0AB1178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BD82AC-3C5B-819E-E0FF-157D74B84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299648-2E6E-FA0D-85E4-8884BE34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41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CBD635-4863-B127-5668-D2C7DA8CD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629720-DD91-8012-686D-AABA43987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3334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9C8ABD-000F-7A94-A7B0-9589F4FEF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C3A554-E5A9-B3CB-913D-45DBFBA79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3A8DF3-F55A-2494-C55D-8FB94BBC6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9DC86E-6F8A-B036-5CB2-AA8A79837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9E0C03-C633-9356-4E28-678BAB7A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C8A4F7-6C4C-719B-298F-3B81223D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7E5D8B-D6BC-19AE-C0C9-249A55617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800"/>
            </a:lvl2pPr>
            <a:lvl3pPr>
              <a:spcBef>
                <a:spcPts val="1000"/>
              </a:spcBef>
              <a:spcAft>
                <a:spcPts val="500"/>
              </a:spcAft>
              <a:defRPr sz="1800"/>
            </a:lvl3pPr>
            <a:lvl4pPr>
              <a:spcBef>
                <a:spcPts val="1000"/>
              </a:spcBef>
              <a:spcAft>
                <a:spcPts val="500"/>
              </a:spcAft>
              <a:defRPr sz="1800"/>
            </a:lvl4pPr>
            <a:lvl5pPr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31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843C0D-8C0B-0B3C-7014-7B7217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B715CF-E60F-DDAE-369E-BCC2CE4FF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BD8F5F-4228-6BB9-5EA6-553590898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721F95-97C0-7151-B9F6-C088CEA1A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8AD50A-9C6A-454B-0CAD-EAB518440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" y="0"/>
            <a:ext cx="7816995" cy="6858000"/>
          </a:xfrm>
          <a:custGeom>
            <a:avLst/>
            <a:gdLst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0 w 7813675"/>
              <a:gd name="connsiteY3" fmla="*/ 6903720 h 6903720"/>
              <a:gd name="connsiteX4" fmla="*/ 0 w 7813675"/>
              <a:gd name="connsiteY4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98854 w 7813675"/>
              <a:gd name="connsiteY3" fmla="*/ 686716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803"/>
              <a:gd name="connsiteX1" fmla="*/ 7813675 w 7813675"/>
              <a:gd name="connsiteY1" fmla="*/ 0 h 6907803"/>
              <a:gd name="connsiteX2" fmla="*/ 7813675 w 7813675"/>
              <a:gd name="connsiteY2" fmla="*/ 6903720 h 6907803"/>
              <a:gd name="connsiteX3" fmla="*/ 809014 w 7813675"/>
              <a:gd name="connsiteY3" fmla="*/ 6907803 h 6907803"/>
              <a:gd name="connsiteX4" fmla="*/ 0 w 7813675"/>
              <a:gd name="connsiteY4" fmla="*/ 6903720 h 6907803"/>
              <a:gd name="connsiteX5" fmla="*/ 0 w 7813675"/>
              <a:gd name="connsiteY5" fmla="*/ 0 h 6907803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4043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385"/>
              <a:gd name="connsiteX1" fmla="*/ 7813675 w 7813675"/>
              <a:gd name="connsiteY1" fmla="*/ 0 h 6907385"/>
              <a:gd name="connsiteX2" fmla="*/ 7813675 w 7813675"/>
              <a:gd name="connsiteY2" fmla="*/ 6903720 h 6907385"/>
              <a:gd name="connsiteX3" fmla="*/ 6359380 w 7813675"/>
              <a:gd name="connsiteY3" fmla="*/ 6907385 h 6907385"/>
              <a:gd name="connsiteX4" fmla="*/ 740434 w 7813675"/>
              <a:gd name="connsiteY4" fmla="*/ 6898913 h 6907385"/>
              <a:gd name="connsiteX5" fmla="*/ 0 w 7813675"/>
              <a:gd name="connsiteY5" fmla="*/ 6903720 h 6907385"/>
              <a:gd name="connsiteX6" fmla="*/ 0 w 7813675"/>
              <a:gd name="connsiteY6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3320 w 7816995"/>
              <a:gd name="connsiteY5" fmla="*/ 690372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2899555 w 7816995"/>
              <a:gd name="connsiteY2" fmla="*/ 464820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6995" h="6907385">
                <a:moveTo>
                  <a:pt x="3320" y="0"/>
                </a:moveTo>
                <a:lnTo>
                  <a:pt x="7816995" y="0"/>
                </a:lnTo>
                <a:lnTo>
                  <a:pt x="2899555" y="4648200"/>
                </a:lnTo>
                <a:lnTo>
                  <a:pt x="6362700" y="6907385"/>
                </a:lnTo>
                <a:lnTo>
                  <a:pt x="743754" y="6898913"/>
                </a:lnTo>
                <a:lnTo>
                  <a:pt x="2876060" y="4644390"/>
                </a:lnTo>
                <a:cubicBezTo>
                  <a:pt x="1610033" y="3689302"/>
                  <a:pt x="1117437" y="3324763"/>
                  <a:pt x="0" y="2510645"/>
                </a:cubicBezTo>
                <a:cubicBezTo>
                  <a:pt x="1107" y="1673763"/>
                  <a:pt x="2213" y="836882"/>
                  <a:pt x="3320" y="0"/>
                </a:cubicBezTo>
                <a:close/>
              </a:path>
            </a:pathLst>
          </a:custGeom>
          <a:solidFill>
            <a:schemeClr val="tx2"/>
          </a:solidFill>
          <a:ln w="22225">
            <a:noFill/>
          </a:ln>
        </p:spPr>
        <p:txBody>
          <a:bodyPr lIns="274320" tIns="27432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92" y="731562"/>
            <a:ext cx="4902843" cy="3526778"/>
          </a:xfrm>
          <a:noFill/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0992" y="4373217"/>
            <a:ext cx="4902843" cy="175322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304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2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8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90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5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9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6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7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  <p:sldLayoutId id="2147483907" r:id="rId15"/>
    <p:sldLayoutId id="2147483908" r:id="rId16"/>
    <p:sldLayoutId id="2147483909" r:id="rId17"/>
    <p:sldLayoutId id="2147483910" r:id="rId18"/>
    <p:sldLayoutId id="2147483911" r:id="rId19"/>
    <p:sldLayoutId id="2147483912" r:id="rId20"/>
    <p:sldLayoutId id="2147483913" r:id="rId21"/>
    <p:sldLayoutId id="2147483914" r:id="rId22"/>
    <p:sldLayoutId id="2147483915" r:id="rId23"/>
    <p:sldLayoutId id="2147483916" r:id="rId24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opm.gov/healthcare-insurance/healthcare/plan-information/plan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benefeds.com/" TargetMode="Externa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nifc.gov/programs/casual-payment-center" TargetMode="Externa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343378B-CD8B-42C8-B5F6-1735FD150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880E1E0-2742-AA03-78DF-FCD3C244D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0708" b="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437D4A-C753-4188-A33C-D004EDBF1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C12A77-997B-4938-83F6-824354F8A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FEC93CF-2672-7D78-F278-58C5E012E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757728"/>
            <a:ext cx="9448800" cy="23011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Hiring documents and internal forms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4FC09992-C92F-0172-CEAC-2C2C8B09DF14}"/>
              </a:ext>
            </a:extLst>
          </p:cNvPr>
          <p:cNvSpPr txBox="1">
            <a:spLocks/>
          </p:cNvSpPr>
          <p:nvPr/>
        </p:nvSpPr>
        <p:spPr>
          <a:xfrm>
            <a:off x="1371600" y="4058871"/>
            <a:ext cx="9448800" cy="685800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 Casual Payment center</a:t>
            </a:r>
          </a:p>
        </p:txBody>
      </p:sp>
    </p:spTree>
    <p:extLst>
      <p:ext uri="{BB962C8B-B14F-4D97-AF65-F5344CB8AC3E}">
        <p14:creationId xmlns:p14="http://schemas.microsoft.com/office/powerpoint/2010/main" val="30789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44ACF-15A4-5183-CA72-2F71E1AB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Single Resource Casual Hire Form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31EA9-5635-293F-E859-0E2033F08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799" y="2121408"/>
            <a:ext cx="5299585" cy="405079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This form sets the formal agreement between the Agency and the Casual/AD to ensure there is no misunderstanding. It establishes the authority to pay under the AD Pay Plan.</a:t>
            </a:r>
          </a:p>
          <a:p>
            <a:pPr marL="34290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This form establishes what the government will pay for travel and what expenses are reimbursable.</a:t>
            </a:r>
          </a:p>
          <a:p>
            <a:pPr marL="34290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It provides a checklist for hiring documents to ensure prompt payment for work performed.</a:t>
            </a:r>
          </a:p>
          <a:p>
            <a:pPr marL="34290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IMPORTANT NOTE: If the form is not properly signed and dated, it may not be an acceptable document if a grievance is filed by a Casual/AD.</a:t>
            </a:r>
          </a:p>
          <a:p>
            <a:pPr marL="342900"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F5F37-7008-6E80-3094-D99D64F58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" b="737"/>
          <a:stretch/>
        </p:blipFill>
        <p:spPr>
          <a:xfrm>
            <a:off x="491614" y="288208"/>
            <a:ext cx="4805409" cy="6281582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558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E84E42-B7DA-63B3-0F3A-3D559DF8E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42587-8373-BD4C-EE36-ECA5B077B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Incident Behavior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EC0B9-EADF-A86D-B4A6-03DA7679E51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291975" y="2715679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This form covers inappropriate behavior as well as drug and alcohol abuse and should be completed annually.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B32BF-2A55-2DBF-431F-E6FF408F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" b="2437"/>
          <a:stretch/>
        </p:blipFill>
        <p:spPr>
          <a:xfrm>
            <a:off x="6824915" y="288209"/>
            <a:ext cx="4805409" cy="6281582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623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E2DB6A-E27C-FC94-BF50-52D1AAFF5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48D323-B3EB-44BB-ABAA-D89B3AF2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667F4-590C-5011-D750-2B757662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030" y="1264179"/>
            <a:ext cx="6170943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dirty="0"/>
              <a:t>Hiring Documents </a:t>
            </a:r>
            <a:r>
              <a:rPr lang="en-US" sz="1000" dirty="0">
                <a:solidFill>
                  <a:schemeClr val="bg1"/>
                </a:solidFill>
              </a:rPr>
              <a:t>Cont.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28F1C-32AA-063F-6C23-36DEF19D5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5200" y="965200"/>
            <a:ext cx="3367361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The following documents will be sent to the casual payment center.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28BB7-D1A3-4F7F-98A3-10B5DCE17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6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64673-FBA4-17B8-98C3-2EDF91CB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2026 W-4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4CB32-5257-FE56-89E1-BAF73BD9C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799" y="2121408"/>
            <a:ext cx="5299585" cy="447518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700" dirty="0"/>
              <a:t>Please use the current year Form W-4.</a:t>
            </a:r>
          </a:p>
          <a:p>
            <a:pPr marL="34290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700" dirty="0"/>
              <a:t>Step 1(a) and Step 1 (b) must be completed with Name and Social Security Number.</a:t>
            </a:r>
          </a:p>
          <a:p>
            <a:pPr marL="34290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700" dirty="0"/>
              <a:t>Step 1 (c) must be marked with one Marital Status.</a:t>
            </a:r>
          </a:p>
          <a:p>
            <a:pPr marL="34290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700" dirty="0"/>
              <a:t>If claiming dependents, Step 3 Block 3 must have a dollar amount (e.g., $2,000.00; $500.00), not a single-digit number (e.g., 1, 2, 3 etc.).</a:t>
            </a:r>
          </a:p>
          <a:p>
            <a:pPr marL="34290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700" dirty="0"/>
              <a:t>Form must be signed and dated at the bottom.</a:t>
            </a:r>
          </a:p>
          <a:p>
            <a:pPr marL="160020">
              <a:spcAft>
                <a:spcPts val="0"/>
              </a:spcAft>
            </a:pPr>
            <a:endParaRPr lang="en-US" sz="1700" dirty="0"/>
          </a:p>
          <a:p>
            <a:pPr marL="34290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700" b="1" dirty="0">
                <a:solidFill>
                  <a:srgbClr val="B01513"/>
                </a:solidFill>
              </a:rPr>
              <a:t>IMPORTANT NOTES: </a:t>
            </a:r>
          </a:p>
          <a:p>
            <a:pPr marL="651510" lvl="1" indent="-285750">
              <a:spcAft>
                <a:spcPts val="0"/>
              </a:spcAft>
            </a:pPr>
            <a:r>
              <a:rPr lang="en-US" sz="1500" dirty="0">
                <a:solidFill>
                  <a:srgbClr val="B01513"/>
                </a:solidFill>
              </a:rPr>
              <a:t>Address – </a:t>
            </a:r>
            <a:r>
              <a:rPr lang="en-US" sz="1500" i="1" dirty="0">
                <a:solidFill>
                  <a:srgbClr val="B01513"/>
                </a:solidFill>
              </a:rPr>
              <a:t>must</a:t>
            </a:r>
            <a:r>
              <a:rPr lang="en-US" sz="1500" dirty="0">
                <a:solidFill>
                  <a:srgbClr val="B01513"/>
                </a:solidFill>
              </a:rPr>
              <a:t> be mailing address where casual receives mail (e.g., PO Box vs. physical address).</a:t>
            </a:r>
          </a:p>
          <a:p>
            <a:pPr marL="651510" lvl="1" indent="-285750">
              <a:spcAft>
                <a:spcPts val="0"/>
              </a:spcAft>
            </a:pPr>
            <a:r>
              <a:rPr lang="en-US" sz="1500" dirty="0">
                <a:solidFill>
                  <a:srgbClr val="B01513"/>
                </a:solidFill>
              </a:rPr>
              <a:t>No need to include instruction pages when sending to the CPC.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3567B-A996-C4D0-CD53-C0952F7B1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" b="383"/>
          <a:stretch/>
        </p:blipFill>
        <p:spPr>
          <a:xfrm>
            <a:off x="362269" y="274430"/>
            <a:ext cx="4836455" cy="6322166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1227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680" y="641350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State 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5606" y="2648409"/>
            <a:ext cx="5108825" cy="385411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500" dirty="0"/>
              <a:t>New employees: Federal Personnel Payroll System (FPPS) will automatically default state taxes to single and zero deductions for the hired at state. 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500" dirty="0"/>
              <a:t>A Tribal Exemption form (if applicable) can be submitted each calendar year by casuals to exempt themselves from state taxes.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500" dirty="0"/>
              <a:t>If the casual would like to claim a different deduction for state taxes, use specific state tax form.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500" dirty="0"/>
              <a:t>There are nine states that do not have individual income withholding tax (e.g., AK, FL, NH, NV, SD, TN, TX, WA, WY).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99043A4-E74F-BA4E-8753-63FB38047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r="14225"/>
          <a:stretch>
            <a:fillRect/>
          </a:stretch>
        </p:blipFill>
        <p:spPr>
          <a:xfrm>
            <a:off x="-1" y="-4408"/>
            <a:ext cx="3277457" cy="68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D05433-A964-4476-AA9A-2CDC3CD1D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A8EEB8-32C7-4AB2-B2C3-E6397EAE8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9FC9B-1538-995C-EBC8-53A842DF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33" y="861969"/>
            <a:ext cx="6751948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Direct Deposit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F0307-6AB3-93A3-C584-9404A1AD1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606" y="2154997"/>
            <a:ext cx="6372547" cy="4528889"/>
          </a:xfrm>
        </p:spPr>
        <p:txBody>
          <a:bodyPr vert="horz" lIns="91440" tIns="45720" rIns="91440" bIns="45720" rtlCol="0">
            <a:normAutofit/>
          </a:bodyPr>
          <a:lstStyle/>
          <a:p>
            <a:pPr marL="4000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All fields must be legible and accurate.</a:t>
            </a:r>
          </a:p>
          <a:p>
            <a:pPr marL="4000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Section 1 (To be completed by payee)</a:t>
            </a:r>
          </a:p>
          <a:p>
            <a:pPr lvl="1" indent="-285750">
              <a:spcBef>
                <a:spcPts val="0"/>
              </a:spcBef>
            </a:pPr>
            <a:r>
              <a:rPr lang="en-US" sz="1400" dirty="0"/>
              <a:t>A – Name, Address, City, State, Zip Code, Signature &amp; Date</a:t>
            </a:r>
          </a:p>
          <a:p>
            <a:pPr lvl="1" indent="-285750">
              <a:spcBef>
                <a:spcPts val="0"/>
              </a:spcBef>
            </a:pPr>
            <a:r>
              <a:rPr lang="en-US" sz="1400" dirty="0"/>
              <a:t>D – Type of Depositor Account (check either Checking </a:t>
            </a:r>
            <a:r>
              <a:rPr lang="en-US" sz="1400" b="1" i="1" dirty="0"/>
              <a:t>or</a:t>
            </a:r>
            <a:r>
              <a:rPr lang="en-US" sz="1400" dirty="0"/>
              <a:t> Savings)</a:t>
            </a:r>
          </a:p>
          <a:p>
            <a:pPr lvl="1" indent="-285750">
              <a:spcBef>
                <a:spcPts val="0"/>
              </a:spcBef>
            </a:pPr>
            <a:r>
              <a:rPr lang="en-US" sz="1400" dirty="0"/>
              <a:t>E – Depositor Account Number</a:t>
            </a:r>
          </a:p>
          <a:p>
            <a:pPr marL="4000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Section 3 (To be completed by payee or financial institution)</a:t>
            </a:r>
          </a:p>
          <a:p>
            <a:pPr lvl="1" indent="-285750">
              <a:spcBef>
                <a:spcPts val="0"/>
              </a:spcBef>
            </a:pPr>
            <a:r>
              <a:rPr lang="en-US" sz="1400" dirty="0"/>
              <a:t>Routing Number – must be 9 digits </a:t>
            </a:r>
          </a:p>
          <a:p>
            <a:pPr marL="4000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If the Direct Deposit form is incomplete or illegible, the profile will not be updated, and the agency will be contacted if form accompanies an OF-288. Otherwise, Direct Deposit will be returned to Casual/AD.</a:t>
            </a:r>
          </a:p>
          <a:p>
            <a:pPr marL="4000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B01513"/>
                </a:solidFill>
              </a:rPr>
              <a:t>IMPORTANT NOTES: </a:t>
            </a:r>
          </a:p>
          <a:p>
            <a:pPr lvl="1" indent="-285750">
              <a:spcAft>
                <a:spcPts val="0"/>
              </a:spcAft>
            </a:pPr>
            <a:r>
              <a:rPr lang="en-US" sz="1400" dirty="0">
                <a:solidFill>
                  <a:srgbClr val="B01513"/>
                </a:solidFill>
              </a:rPr>
              <a:t>Address – </a:t>
            </a:r>
            <a:r>
              <a:rPr lang="en-US" sz="1400" i="1" dirty="0">
                <a:solidFill>
                  <a:srgbClr val="B01513"/>
                </a:solidFill>
              </a:rPr>
              <a:t>must</a:t>
            </a:r>
            <a:r>
              <a:rPr lang="en-US" sz="1400" dirty="0">
                <a:solidFill>
                  <a:srgbClr val="B01513"/>
                </a:solidFill>
              </a:rPr>
              <a:t> be mailing address where casual receives mail (e.g., PO Box vs. physical address).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1DC3805-988F-48BC-AF68-B9F978C7F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8475" y="1066164"/>
            <a:ext cx="3303482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srgbClr val="40404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327791-E6A7-CE27-EA03-5C8BBA084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" b="825"/>
          <a:stretch/>
        </p:blipFill>
        <p:spPr>
          <a:xfrm>
            <a:off x="7253808" y="439384"/>
            <a:ext cx="4715586" cy="6164166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878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025B2B-A88F-F81E-4316-24008842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413" y="639315"/>
            <a:ext cx="4431587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EFT Waiver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EDF5C-0B95-B5B1-DA53-5E7ECF783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4413" y="2539234"/>
            <a:ext cx="3977639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Must be completed EACH CALENDAR YEAR when Casual/AD is requesting a Treasury Check.</a:t>
            </a:r>
          </a:p>
          <a:p>
            <a:pPr marL="34290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Name and SSN must be completed.</a:t>
            </a:r>
          </a:p>
          <a:p>
            <a:pPr marL="34290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Either Box A or Box B must be checked as to why the casual is requesting a paper check.</a:t>
            </a:r>
          </a:p>
          <a:p>
            <a:pPr marL="34290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Signature must be present, and the date must be current year.</a:t>
            </a:r>
          </a:p>
          <a:p>
            <a:pPr indent="-2286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0AC83-2776-0211-B369-663BAC734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" b="376"/>
          <a:stretch>
            <a:fillRect/>
          </a:stretch>
        </p:blipFill>
        <p:spPr>
          <a:xfrm>
            <a:off x="7126123" y="305656"/>
            <a:ext cx="4778714" cy="6246688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593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48ADAD-F7A0-B164-D5E3-86CB0E112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813" y="615952"/>
            <a:ext cx="4570971" cy="16002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700" dirty="0"/>
              <a:t>								     </a:t>
            </a:r>
            <a:r>
              <a:rPr lang="en-US" sz="4000" dirty="0"/>
              <a:t>Address Change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59B84-3AB3-2CFF-9AD4-74A7642C630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35563" y="2610020"/>
            <a:ext cx="4570970" cy="385411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285750">
              <a:buFont typeface="Wingdings" panose="05000000000000000000" pitchFamily="2" charset="2"/>
              <a:buChar char="§"/>
            </a:pPr>
            <a:r>
              <a:rPr lang="en-US" sz="1600" dirty="0"/>
              <a:t>The Address Change Form can change both Destination of Payment and Destination of Correspondence.</a:t>
            </a:r>
          </a:p>
          <a:p>
            <a:pPr marL="777240" lvl="1" indent="-285750"/>
            <a:r>
              <a:rPr lang="en-US" sz="1600" dirty="0"/>
              <a:t>However, both are not required.</a:t>
            </a:r>
          </a:p>
          <a:p>
            <a:pPr marL="457200" indent="-285750">
              <a:buFont typeface="Wingdings" panose="05000000000000000000" pitchFamily="2" charset="2"/>
              <a:buChar char="§"/>
            </a:pPr>
            <a:r>
              <a:rPr lang="en-US" sz="1600" dirty="0"/>
              <a:t>Remember to indicate where mail is received, including apartment/unit numbers.</a:t>
            </a:r>
          </a:p>
          <a:p>
            <a:pPr marL="11430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0005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C00000"/>
                </a:solidFill>
              </a:rPr>
              <a:t>IMPORTANT NOTE: </a:t>
            </a:r>
          </a:p>
          <a:p>
            <a:pPr marL="777240" lvl="2" indent="-285750"/>
            <a:r>
              <a:rPr lang="en-US" sz="1600" dirty="0">
                <a:solidFill>
                  <a:srgbClr val="C00000"/>
                </a:solidFill>
              </a:rPr>
              <a:t>Address – </a:t>
            </a:r>
            <a:r>
              <a:rPr lang="en-US" sz="1600" i="1" dirty="0">
                <a:solidFill>
                  <a:srgbClr val="C00000"/>
                </a:solidFill>
              </a:rPr>
              <a:t>must</a:t>
            </a:r>
            <a:r>
              <a:rPr lang="en-US" sz="1600" dirty="0">
                <a:solidFill>
                  <a:srgbClr val="C00000"/>
                </a:solidFill>
              </a:rPr>
              <a:t> be mailing address where casual receives mail (e.g., PO Box vs. physical address).</a:t>
            </a:r>
          </a:p>
          <a:p>
            <a:pPr marL="400050"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842BA-A407-598C-BEB4-567CC99C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b="432"/>
          <a:stretch>
            <a:fillRect/>
          </a:stretch>
        </p:blipFill>
        <p:spPr>
          <a:xfrm>
            <a:off x="328774" y="212449"/>
            <a:ext cx="4921322" cy="6433102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898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A81F3E-F061-47DE-8DC2-83B2351B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279" y="778733"/>
            <a:ext cx="4608642" cy="160020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sz="4400" dirty="0"/>
              <a:t>Duplicate W-2 </a:t>
            </a:r>
            <a:br>
              <a:rPr lang="en-US" sz="4400" dirty="0"/>
            </a:br>
            <a:r>
              <a:rPr lang="en-US" sz="4400" dirty="0"/>
              <a:t>Request Form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082B5-4AFF-EB8F-E18B-4C50F1312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56279" y="2908318"/>
            <a:ext cx="4265842" cy="385411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Casuals can request a duplicate W-2’s be sent via mail, fax, or email.</a:t>
            </a:r>
          </a:p>
          <a:p>
            <a:pPr marL="548640" indent="-285750">
              <a:spcAft>
                <a:spcPts val="0"/>
              </a:spcAft>
            </a:pPr>
            <a:r>
              <a:rPr lang="en-US" sz="1600" dirty="0"/>
              <a:t>If casual requests the W-2 be emailed, the file will be encrypted with a password (due to personally identifiable information-PII).</a:t>
            </a:r>
          </a:p>
          <a:p>
            <a:pPr marL="548640" indent="-285750">
              <a:spcAft>
                <a:spcPts val="0"/>
              </a:spcAft>
            </a:pPr>
            <a:r>
              <a:rPr lang="en-US" sz="1600" dirty="0"/>
              <a:t>The password is then found on the Duplicate W-2 Request form.</a:t>
            </a:r>
          </a:p>
          <a:p>
            <a:pPr marL="548640" indent="-285750">
              <a:spcAft>
                <a:spcPts val="0"/>
              </a:spcAft>
            </a:pPr>
            <a:r>
              <a:rPr lang="en-US" sz="1600" dirty="0"/>
              <a:t>Password: </a:t>
            </a:r>
            <a:r>
              <a:rPr lang="en-US" sz="1600" dirty="0" err="1"/>
              <a:t>casualpay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4EE7A-B941-864C-2A3A-A38AC02B2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r="161"/>
          <a:stretch/>
        </p:blipFill>
        <p:spPr>
          <a:xfrm>
            <a:off x="305662" y="305872"/>
            <a:ext cx="4869179" cy="6246255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858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0A3A-86E7-C96D-102B-C50A5A91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20" y="627523"/>
            <a:ext cx="4886461" cy="162232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4000" dirty="0"/>
              <a:t>Employment Verification Request Form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C913E-36B4-DBD8-FA55-A640DAA08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7871" y="2418735"/>
            <a:ext cx="4886461" cy="38117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The Employment Verification Request Form is used for Verifications, Employment Summaries, and Wage and Earning Statements (WESs).</a:t>
            </a:r>
          </a:p>
          <a:p>
            <a:pPr marL="4000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Requests will be emailed, faxed or mailed within two business days.</a:t>
            </a:r>
          </a:p>
          <a:p>
            <a:pPr marL="4000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AO/POCs may call and request Employment Summaries on behalf of the Casual/AD by completing the APPROVING OFFICIAL/POINT OF CONTACT USE ONLY section.</a:t>
            </a:r>
          </a:p>
          <a:p>
            <a:pPr indent="-228600"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7109C5-1893-BD56-1CE6-99A8D3769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71335" y="4756935"/>
            <a:ext cx="124317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9CE8907-B54F-3BCD-8D5D-3D1A44CF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" b="630"/>
          <a:stretch>
            <a:fillRect/>
          </a:stretch>
        </p:blipFill>
        <p:spPr>
          <a:xfrm>
            <a:off x="7095405" y="332581"/>
            <a:ext cx="4777483" cy="6192837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920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Payroll Records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Emailing Documents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Hiring Documents/Internal Forms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FEHB/FEDVIP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Guidance on How to Complete Time and Attendance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Travel Reimbursement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Datamart Reports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C7D9A15-5489-FCB8-D1F8-C215E98DD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" r="8722"/>
          <a:stretch>
            <a:fillRect/>
          </a:stretch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5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DBAE9-21A4-66F2-EB6B-4C5B568A1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906" y="973669"/>
            <a:ext cx="7598033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											  </a:t>
            </a:r>
            <a:r>
              <a:rPr lang="en-US" sz="5300" dirty="0"/>
              <a:t>ECI Request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2DC6-88F9-32CE-FAFD-43DDF0C2C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9891" y="2603500"/>
            <a:ext cx="6053042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The ECI Request form is used to request ECIs.</a:t>
            </a:r>
          </a:p>
          <a:p>
            <a:pPr marL="4000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Indicate Hired At, Casual’s First, Middle Initial, Last Name and complete SSN.</a:t>
            </a:r>
          </a:p>
          <a:p>
            <a:pPr marL="4000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Verify legibility before submitting form.</a:t>
            </a:r>
          </a:p>
          <a:p>
            <a:pPr marL="400050" indent="-2857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/>
              <a:t>Request must be from an Approving Official or Point of Contact.</a:t>
            </a:r>
          </a:p>
          <a:p>
            <a:pPr marL="640080" lvl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Indicate the requestor’s name and email to send list to as well as signature at the bottom.</a:t>
            </a:r>
          </a:p>
          <a:p>
            <a:pPr indent="-228600">
              <a:spcAft>
                <a:spcPts val="0"/>
              </a:spcAft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87968-2A07-06F1-203A-096A13E28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r="208"/>
          <a:stretch/>
        </p:blipFill>
        <p:spPr>
          <a:xfrm>
            <a:off x="299367" y="358397"/>
            <a:ext cx="4717234" cy="6141205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163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48D323-B3EB-44BB-ABAA-D89B3AF2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CD9ACDE-8038-488C-AB0C-5FD1A373C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4DFF8-5E36-051D-6975-6B22BDBB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450" y="965200"/>
            <a:ext cx="7372350" cy="3404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000"/>
              <a:t>FEHB/FEDVIP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9400B-05DC-5A04-3B43-4934BB948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4450" y="4503906"/>
            <a:ext cx="7372350" cy="1388892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solidFill>
                  <a:schemeClr val="tx1"/>
                </a:solidFill>
              </a:rPr>
              <a:t>FEHB form must be sent to CPC annually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6C2449-5F66-4753-AAA3-4AD81E57A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06393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0D7273-5B64-4961-B265-440B9FB9E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50"/>
          <a:stretch/>
        </p:blipFill>
        <p:spPr>
          <a:xfrm rot="16200000">
            <a:off x="-1264032" y="2187574"/>
            <a:ext cx="6857999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6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A1EB18-3AC2-9E62-13DB-9DDEFAF7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41350"/>
            <a:ext cx="5472629" cy="16002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/>
              <a:t>Federal Employee Health </a:t>
            </a:r>
            <a:br>
              <a:rPr lang="en-US" sz="3200" dirty="0"/>
            </a:br>
            <a:r>
              <a:rPr lang="en-US" sz="3200" dirty="0"/>
              <a:t>   Benefits Form (Conditional Offer)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D31B8-7535-2675-156E-D05E6F205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" b="384"/>
          <a:stretch>
            <a:fillRect/>
          </a:stretch>
        </p:blipFill>
        <p:spPr>
          <a:xfrm>
            <a:off x="321666" y="252785"/>
            <a:ext cx="4751231" cy="6352430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3538CB-24C1-3CC1-3C27-7DB4F8751DD9}"/>
              </a:ext>
            </a:extLst>
          </p:cNvPr>
          <p:cNvSpPr txBox="1">
            <a:spLocks/>
          </p:cNvSpPr>
          <p:nvPr/>
        </p:nvSpPr>
        <p:spPr>
          <a:xfrm>
            <a:off x="5231683" y="2446996"/>
            <a:ext cx="6554008" cy="405079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700" dirty="0"/>
              <a:t>Must be submitted each calendar year.</a:t>
            </a:r>
          </a:p>
          <a:p>
            <a:pPr marL="57150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700" dirty="0"/>
              <a:t>Name and SSN/ECI must be completed along with a signature and current year date.</a:t>
            </a:r>
          </a:p>
          <a:p>
            <a:pPr marL="57150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700" dirty="0"/>
              <a:t>“I Elect” means if the Casual/AD meets the qualification criteria, the CPC will email and mail notification of eligibility to select a health care plan.</a:t>
            </a:r>
          </a:p>
          <a:p>
            <a:pPr marL="57150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700" dirty="0"/>
              <a:t>“I Decline” means the Casual/AD will not be contacted by the CPC about health care.</a:t>
            </a:r>
          </a:p>
          <a:p>
            <a:pPr marL="57150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700" dirty="0"/>
              <a:t>A Casual/AD can change status anytime.</a:t>
            </a:r>
          </a:p>
          <a:p>
            <a:pPr marL="57150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700" dirty="0"/>
              <a:t>Casuals qualify once they have worked 130 hours per month for 90 consecutive days.</a:t>
            </a:r>
          </a:p>
          <a:p>
            <a:pPr marL="82296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u="sng" dirty="0">
                <a:solidFill>
                  <a:srgbClr val="B0151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https://www.opm.gov/healthcare-insurance/healthcare/plan-information/plans/</a:t>
            </a:r>
            <a:endParaRPr lang="en-US" sz="1700" dirty="0">
              <a:solidFill>
                <a:srgbClr val="B01513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92216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7099B-D4CE-3D2B-45C1-67028033D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FEDVIP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D0788-DB69-F238-C854-352936E42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0924" y="2927444"/>
            <a:ext cx="4920019" cy="3244755"/>
          </a:xfrm>
        </p:spPr>
        <p:txBody>
          <a:bodyPr vert="horz" lIns="91440" tIns="45720" rIns="91440" bIns="45720" rtlCol="0">
            <a:normAutofit/>
          </a:bodyPr>
          <a:lstStyle/>
          <a:p>
            <a:pPr marL="4000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500" dirty="0"/>
              <a:t>The Federal Employee Dental and Vision Insurance Program (FEDVIP) provides comprehensive dental/vision insurance.</a:t>
            </a:r>
          </a:p>
          <a:p>
            <a:pPr marL="4000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500" dirty="0"/>
              <a:t>Once casuals qualify for Federal Employee Health Benefits (FEHB), they also qualify for Vision and Dental benefits.</a:t>
            </a:r>
          </a:p>
          <a:p>
            <a:pPr marL="640080" lvl="1">
              <a:spcAft>
                <a:spcPts val="0"/>
              </a:spcAft>
            </a:pPr>
            <a:r>
              <a:rPr lang="en-US" sz="1500" dirty="0"/>
              <a:t>Information on FEDVIP will be emailed/mailed to Casual/AD at the same time as FEHB insurance information.</a:t>
            </a:r>
          </a:p>
          <a:p>
            <a:pPr marL="640080" lvl="1">
              <a:spcAft>
                <a:spcPts val="0"/>
              </a:spcAft>
            </a:pPr>
            <a:r>
              <a:rPr lang="en-US" sz="1500" dirty="0"/>
              <a:t>No separate form to fill out.</a:t>
            </a:r>
          </a:p>
          <a:p>
            <a:pPr marL="4000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500" dirty="0"/>
              <a:t>Information regarding FEDVIP can be found at </a:t>
            </a:r>
            <a:r>
              <a:rPr lang="en-US" sz="1500" dirty="0">
                <a:hlinkClick r:id="rId2"/>
              </a:rPr>
              <a:t>https://benefeds.com</a:t>
            </a:r>
            <a:r>
              <a:rPr lang="en-US" sz="1500" dirty="0"/>
              <a:t>.</a:t>
            </a:r>
          </a:p>
          <a:p>
            <a:pPr marL="400050" indent="-182880">
              <a:buFont typeface="Wingdings" pitchFamily="2" charset="2"/>
              <a:buChar char="§"/>
            </a:pPr>
            <a:endParaRPr lang="en-US" sz="15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D020181-4C69-A324-00D2-FA77B6DA8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1"/>
          <a:stretch>
            <a:fillRect/>
          </a:stretch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216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43536F-24E8-6ED9-3BFF-742A0D31F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48D323-B3EB-44BB-ABAA-D89B3AF2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76B724-DF65-7FCD-8074-BCC662CAF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76028" y="965200"/>
            <a:ext cx="6170943" cy="43296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u="none" strike="noStrike" spc="0" normalizeH="0" noProof="0">
                <a:ln>
                  <a:noFill/>
                </a:ln>
                <a:effectLst/>
                <a:uLnTx/>
                <a:uFillTx/>
              </a:rPr>
              <a:t>GUIDANCE ON HOW TO COMPLETE TIME AND ATTENDANCE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5128BB7-D1A3-4F7F-98A3-10B5DCE17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AB9E-F1A4-6C45-FE15-7944A4A01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84632"/>
            <a:ext cx="5604386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Approving Official Batch Memo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EC4A1-7265-1046-949A-665ECB290E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799" y="2121408"/>
            <a:ext cx="5299585" cy="405079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02920" indent="-34290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Indicate a unique Batch Number.</a:t>
            </a:r>
          </a:p>
          <a:p>
            <a:pPr marL="502920" indent="-34290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Current agency contact information (name, phone, email).</a:t>
            </a:r>
          </a:p>
          <a:p>
            <a:pPr marL="502920" indent="-342900"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NEW!</a:t>
            </a:r>
            <a:r>
              <a:rPr lang="en-US" dirty="0"/>
              <a:t> Charge code information (indicate Cost Center, Functional Area, and WBS)</a:t>
            </a:r>
          </a:p>
          <a:p>
            <a:pPr marL="502920" indent="-34290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Valid email address if requesting a confirmation.</a:t>
            </a:r>
          </a:p>
          <a:p>
            <a:pPr marL="502920" indent="-34290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Casual count.</a:t>
            </a:r>
          </a:p>
          <a:p>
            <a:pPr marL="502920" indent="-34290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List reimbursements for Incidental Expenses by indicating Starting and Ending dates.</a:t>
            </a:r>
          </a:p>
          <a:p>
            <a:pPr marL="502920" indent="-34290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List other agency contacts for the specific batch that the CPC may contact for questions.</a:t>
            </a:r>
          </a:p>
          <a:p>
            <a:pPr marL="502920" indent="-34290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Approving Official name and signature required.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C1702-7A81-097D-8495-7CAE4E8AC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" b="507"/>
          <a:stretch/>
        </p:blipFill>
        <p:spPr>
          <a:xfrm>
            <a:off x="333075" y="266676"/>
            <a:ext cx="5009488" cy="6312439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78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5B094-FF02-E1F4-75BA-C5F78E95A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63" y="323896"/>
            <a:ext cx="8610600" cy="1293028"/>
          </a:xfrm>
        </p:spPr>
        <p:txBody>
          <a:bodyPr/>
          <a:lstStyle/>
          <a:p>
            <a:r>
              <a:rPr lang="en-US" dirty="0"/>
              <a:t>Batch Memo Manifest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E1AF1-A60A-B391-86DF-4AD9E8159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099" y="1566871"/>
            <a:ext cx="4504039" cy="3416301"/>
          </a:xfrm>
        </p:spPr>
        <p:txBody>
          <a:bodyPr>
            <a:normAutofit/>
          </a:bodyPr>
          <a:lstStyle/>
          <a:p>
            <a:pPr marL="617220" lvl="1" indent="-2857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Agency Batch Number.</a:t>
            </a:r>
          </a:p>
          <a:p>
            <a:pPr marL="617220" lvl="1" indent="-2857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List of casual names.</a:t>
            </a:r>
          </a:p>
          <a:p>
            <a:pPr marL="822960" lvl="2" indent="-285750"/>
            <a:r>
              <a:rPr lang="en-US" sz="1600" dirty="0"/>
              <a:t>Ensure to add entire compound surname (Smith-Jones) if applicable.</a:t>
            </a:r>
          </a:p>
          <a:p>
            <a:pPr marL="617220" lvl="1" indent="-285750">
              <a:buFont typeface="Wingdings" panose="05000000000000000000" pitchFamily="2" charset="2"/>
              <a:buChar char="§"/>
            </a:pPr>
            <a:r>
              <a:rPr lang="en-US" sz="1800" dirty="0"/>
              <a:t>ECI (Employee Common Identifier)</a:t>
            </a:r>
          </a:p>
          <a:p>
            <a:pPr marL="617220" lvl="1" indent="-285750">
              <a:buFont typeface="Wingdings" panose="05000000000000000000" pitchFamily="2" charset="2"/>
              <a:buChar char="§"/>
            </a:pPr>
            <a:r>
              <a:rPr lang="en-US" sz="1800" dirty="0"/>
              <a:t>Position Code (from 1</a:t>
            </a:r>
            <a:r>
              <a:rPr lang="en-US" sz="1800" baseline="30000" dirty="0"/>
              <a:t>st</a:t>
            </a:r>
            <a:r>
              <a:rPr lang="en-US" sz="1800" dirty="0"/>
              <a:t> column if different PCs on OF-288)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8042E-966F-25DC-BD44-27140E0BF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4451" y="1566872"/>
            <a:ext cx="6212985" cy="3416300"/>
          </a:xfrm>
        </p:spPr>
        <p:txBody>
          <a:bodyPr>
            <a:normAutofit/>
          </a:bodyPr>
          <a:lstStyle/>
          <a:p>
            <a:pPr marL="388620" lvl="1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In lieu of the CPC Batch Memo Manifest, the Passenger/Cargo Manifest can be used.</a:t>
            </a:r>
          </a:p>
          <a:p>
            <a:pPr marL="388620" lvl="1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If the list is long, attach the Passenger/Cargo Manifest with the list of Casual/ADs to the Approving Official Batch Memo.</a:t>
            </a:r>
          </a:p>
          <a:p>
            <a:pPr marL="388620" lvl="1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Cross off names of Casual/ADs who do not have OF-288s included in the batch and GS employees.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6AA4F6-0781-D482-2263-5DCC02DF7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17718" y="4253213"/>
            <a:ext cx="3973966" cy="1452760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13428E-26CD-03B7-3908-624DE6FC5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22066" y="3637245"/>
            <a:ext cx="5137754" cy="3000448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903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A77EC-5168-0478-FB00-2B0F159A9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9436"/>
            <a:ext cx="3369924" cy="4839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Incidental expenses on the batch memo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144E2-2BBB-AABE-3189-460019BA3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303" y="900017"/>
            <a:ext cx="7406811" cy="4024125"/>
          </a:xfrm>
        </p:spPr>
        <p:txBody>
          <a:bodyPr>
            <a:normAutofit/>
          </a:bodyPr>
          <a:lstStyle/>
          <a:p>
            <a:pPr marL="342900" indent="-182880"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As part of the batch approval process, the AO will certify that the OF-288s are accurate, appropriate, and legal for payment.</a:t>
            </a:r>
          </a:p>
          <a:p>
            <a:pPr marL="342900" indent="-182880"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Start and End Dates for reimbursement should be completed by AO. The CPC will add dates and totals to each OF-288 based on the fire codes used for specific dates.</a:t>
            </a:r>
          </a:p>
          <a:p>
            <a:pPr marL="342900" indent="-182880"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If there are casuals who joined the crew late or departed early, indicate those individuals and instruct to use dates on their OF-288s.</a:t>
            </a:r>
          </a:p>
          <a:p>
            <a:pPr marL="342900" lvl="0" indent="-182880"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Travel reimbursement is not for planned events, (e.g., Training or Rx).</a:t>
            </a:r>
          </a:p>
          <a:p>
            <a:pPr marL="342900" lvl="0" indent="-182880">
              <a:buFont typeface="Wingdings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If there are receipts, (e.g., lodging, baggage) it must go through ETS (Electronic Travel System) or Manual process (BIA).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F010B-1EF5-8328-6EA7-33F6CE977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35936" y="4737190"/>
            <a:ext cx="7629808" cy="1413476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570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9D55F-F7F4-D619-203A-42322CBF3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317781"/>
            <a:ext cx="3544035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BLM OF-288 Timesheet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56CD9-AC9B-0252-46B0-C6F5C3A1C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56351" y="1808251"/>
            <a:ext cx="3544034" cy="473196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Ensure the HA is indicated (box 1).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Verify the correct casual ECI and name is indicated (box 2 and 5).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Indicate Position Code. AD Class does not have to be listed, but if indicated, must not conflict (box 12 and 13).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Indicate cost code. Can use approved abbreviated cost codes if preferred (box 15 or can be indicated in remarks, box 19).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Use military time in 15-minute increments. Indicate Guarantee time (month, day, and # of hours).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Travel comments can be made on the OF-288 (box 18).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Time Officer Signature must be present (box 21).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NOTE: $167 Boot Stipend will be applied automatically once casual qualifies.</a:t>
            </a:r>
          </a:p>
          <a:p>
            <a:pPr indent="-182880">
              <a:spcAft>
                <a:spcPts val="0"/>
              </a:spcAft>
              <a:buFont typeface="Wingdings" pitchFamily="2" charset="2"/>
              <a:buChar char="§"/>
            </a:pP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9A5F2-8769-90B4-2374-251131376957}"/>
              </a:ext>
            </a:extLst>
          </p:cNvPr>
          <p:cNvSpPr txBox="1"/>
          <p:nvPr/>
        </p:nvSpPr>
        <p:spPr>
          <a:xfrm>
            <a:off x="227564" y="6407101"/>
            <a:ext cx="6882269" cy="530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300" dirty="0">
                <a:solidFill>
                  <a:srgbClr val="B01513"/>
                </a:solidFill>
              </a:rPr>
              <a:t>*Blank OF-288’s can be omitted.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F1D11F-D878-D15B-E320-7338EE659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5" y="200311"/>
            <a:ext cx="7395860" cy="62067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060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DC47BA-6C6C-AF7B-4386-6A206D710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658B0-DD42-6F99-B46E-91854A2D2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317781"/>
            <a:ext cx="3544035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BIA OF-288 Timesheet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99D10-97D2-AD0C-7C9E-E0F022286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56351" y="1808251"/>
            <a:ext cx="3544034" cy="473196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Ensure the HA is indicated (box 1).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Verify the correct casual ECI and name is indicated (box 2 and 5).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Indicate Position Code. AD Class does not have to be listed, but if indicated, must not conflict (box 12 and 13).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Indicate cost code. Can use approved abbreviated cost codes if preferred (box 15 or can be indicated in remarks, box 19).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Use military time in 15-minute increments. Indicate Guarantee time (month, day, and # of hours).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Travel comments can be made on the OF-288 (box 18).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Time Officer Signature must be present (box 21).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NOTE: $167 Boot Stipend will be applied automatically once casual qualifies.</a:t>
            </a:r>
          </a:p>
          <a:p>
            <a:pPr indent="-182880">
              <a:spcAft>
                <a:spcPts val="0"/>
              </a:spcAft>
              <a:buFont typeface="Wingdings" pitchFamily="2" charset="2"/>
              <a:buChar char="§"/>
            </a:pP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105D9-7B5D-9C44-9685-2473C813392E}"/>
              </a:ext>
            </a:extLst>
          </p:cNvPr>
          <p:cNvSpPr txBox="1"/>
          <p:nvPr/>
        </p:nvSpPr>
        <p:spPr>
          <a:xfrm>
            <a:off x="227564" y="6407101"/>
            <a:ext cx="6882269" cy="530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300" dirty="0">
                <a:solidFill>
                  <a:srgbClr val="B01513"/>
                </a:solidFill>
              </a:rPr>
              <a:t>*Blank OF-288’s can be omitted.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35786-4F45-EE08-2717-155284FF1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" y="195209"/>
            <a:ext cx="7437173" cy="62118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9981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A46BFB-6AC4-08E3-1472-458EAA726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D5DA10-F563-6C71-5DAF-AEEAB43D1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CE213D-80B9-484A-7648-8FFFABFA0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341E6D-EE95-262A-8CBE-DDDCDE19C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EF1CED-B065-0691-A0F1-A2FA2FCD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083" y="764328"/>
            <a:ext cx="5126804" cy="18619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Payroll records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57238CE-C6D2-E802-C5F2-9F92E9B13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4127061"/>
              </p:ext>
            </p:extLst>
          </p:nvPr>
        </p:nvGraphicFramePr>
        <p:xfrm>
          <a:off x="402792" y="2582697"/>
          <a:ext cx="6417160" cy="3811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4DE4AD3A-FE0B-6E61-DAA1-5182034E3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r="5338"/>
          <a:stretch/>
        </p:blipFill>
        <p:spPr>
          <a:xfrm>
            <a:off x="7592602" y="-5269"/>
            <a:ext cx="4599398" cy="686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33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42549C-B415-7686-C235-043E1F190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75BF-B745-9BDD-7B2E-8782269D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317781"/>
            <a:ext cx="3544035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FWS OF-288 Timesheet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87994-46A4-347B-F86E-CA4244060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56351" y="1808251"/>
            <a:ext cx="3544034" cy="473196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Ensure the HA is indicated (box 1).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Verify the correct casual ECI and name is indicated (box 2 and 5).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Indicate Position Code. AD Class does not have to be listed, but if indicated, must not conflict (box 12 and 13).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Indicate cost code. Can use approved abbreviated cost codes if preferred (box 15 or can be indicated in remarks, box 19).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Use military time in 15-minute increments. Indicate Guarantee time (month, day, and # of hours).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Travel comments can be made on the OF-288 (box 18).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Time Officer Signature must be present (box 21).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NOTE: $167 Boot Stipend will be applied automatically once casual qualifies.</a:t>
            </a:r>
          </a:p>
          <a:p>
            <a:pPr indent="-182880">
              <a:spcAft>
                <a:spcPts val="0"/>
              </a:spcAft>
              <a:buFont typeface="Wingdings" pitchFamily="2" charset="2"/>
              <a:buChar char="§"/>
            </a:pP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EA6FE-0BF5-3460-9041-51D9F89EB141}"/>
              </a:ext>
            </a:extLst>
          </p:cNvPr>
          <p:cNvSpPr txBox="1"/>
          <p:nvPr/>
        </p:nvSpPr>
        <p:spPr>
          <a:xfrm>
            <a:off x="227564" y="6407101"/>
            <a:ext cx="6882269" cy="530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300" dirty="0">
                <a:solidFill>
                  <a:srgbClr val="B01513"/>
                </a:solidFill>
              </a:rPr>
              <a:t>*Blank OF-288’s can be omitted.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6001CB-9C46-547B-E6A5-20D053535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4" y="201519"/>
            <a:ext cx="7372444" cy="62055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1236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C0AE52-9D62-FF50-6D8C-2D73FBCFF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60DE-8563-D515-7211-0AA7E5EE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317781"/>
            <a:ext cx="3544035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NPS OF-288 Timesheet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16F47-DE3B-B4FB-C674-5871C73F3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56351" y="1808251"/>
            <a:ext cx="3544034" cy="4731967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Ensure the HA is indicated (box 1).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Verify the correct casual ECI and name is indicated (box 2 and 5).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Indicate Position Code. AD Class does not have to be listed, but if indicated, must not conflict (box 12 and 13).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Indicate cost code (box 15 or can be indicated in remarks, box 19).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Use military time in 15-minute increments. Indicate Guarantee time (month, day, and # of hours).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Travel comments can be made on the OF-288 (box 18).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Time Officer Signature must be present (box 21).</a:t>
            </a:r>
          </a:p>
          <a:p>
            <a:pPr marL="285750"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1400" dirty="0"/>
              <a:t>NOTE: $167 Boot Stipend will be applied automatically once casual qualifies.</a:t>
            </a:r>
          </a:p>
          <a:p>
            <a:pPr indent="-182880">
              <a:spcAft>
                <a:spcPts val="0"/>
              </a:spcAft>
              <a:buFont typeface="Wingdings" pitchFamily="2" charset="2"/>
              <a:buChar char="§"/>
            </a:pP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2726F-75FE-81F6-51B9-FFE22050AE49}"/>
              </a:ext>
            </a:extLst>
          </p:cNvPr>
          <p:cNvSpPr txBox="1"/>
          <p:nvPr/>
        </p:nvSpPr>
        <p:spPr>
          <a:xfrm>
            <a:off x="227564" y="6407101"/>
            <a:ext cx="6882269" cy="530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300" dirty="0">
                <a:solidFill>
                  <a:srgbClr val="B01513"/>
                </a:solidFill>
              </a:rPr>
              <a:t>*Blank OF-288’s can be omitted.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D746EF-084F-9D1B-7E6A-6C23BD851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7" y="196500"/>
            <a:ext cx="7470680" cy="62106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3858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F90E22-FDA8-7F71-2673-BFB7E40B72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13" y="507786"/>
            <a:ext cx="4341415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Travel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D8372-AA80-C923-50E6-8C43A31DDD7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2338" y="2364572"/>
            <a:ext cx="4201102" cy="414924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571500" indent="-228600">
              <a:buFont typeface="Wingdings" panose="05000000000000000000" pitchFamily="2" charset="2"/>
              <a:buChar char="§"/>
            </a:pPr>
            <a:r>
              <a:rPr lang="en-US" sz="1400" dirty="0"/>
              <a:t>Travel worksheet can be used for a single casual or multiple casuals (if reimbursement amounts are the same for all casuals).</a:t>
            </a:r>
          </a:p>
          <a:p>
            <a:pPr marL="571500" indent="-228600">
              <a:buFont typeface="Wingdings" panose="05000000000000000000" pitchFamily="2" charset="2"/>
              <a:buChar char="§"/>
            </a:pPr>
            <a:r>
              <a:rPr lang="en-US" sz="1400" dirty="0"/>
              <a:t>List casual names. Add ECI if common or similar last name.</a:t>
            </a:r>
          </a:p>
          <a:p>
            <a:pPr marL="571500" indent="-228600">
              <a:buFont typeface="Wingdings" panose="05000000000000000000" pitchFamily="2" charset="2"/>
              <a:buChar char="§"/>
            </a:pPr>
            <a:r>
              <a:rPr lang="en-US" sz="1400" dirty="0"/>
              <a:t>Indicate Dates of Travel and Type of Travel.</a:t>
            </a:r>
          </a:p>
          <a:p>
            <a:pPr marL="571500" indent="-228600">
              <a:buFont typeface="Wingdings" panose="05000000000000000000" pitchFamily="2" charset="2"/>
              <a:buChar char="§"/>
            </a:pPr>
            <a:r>
              <a:rPr lang="en-US" sz="1400" dirty="0"/>
              <a:t>List dates and city/state where casual spent the night and the 4-digit fire code for reimbursement of M&amp;IE.</a:t>
            </a:r>
          </a:p>
          <a:p>
            <a:pPr marL="571500" indent="-228600">
              <a:buFont typeface="Wingdings" panose="05000000000000000000" pitchFamily="2" charset="2"/>
              <a:buChar char="§"/>
            </a:pPr>
            <a:r>
              <a:rPr lang="en-US" sz="1400" dirty="0"/>
              <a:t>Indicate which meals were </a:t>
            </a:r>
            <a:r>
              <a:rPr lang="en-US" sz="1400" i="1" u="sng" dirty="0"/>
              <a:t>not</a:t>
            </a:r>
            <a:r>
              <a:rPr lang="en-US" sz="1400" dirty="0"/>
              <a:t> provided by the government.</a:t>
            </a:r>
          </a:p>
          <a:p>
            <a:pPr marL="571500" indent="-228600">
              <a:buFont typeface="Wingdings" panose="05000000000000000000" pitchFamily="2" charset="2"/>
              <a:buChar char="§"/>
            </a:pPr>
            <a:r>
              <a:rPr lang="en-US" sz="1400" dirty="0"/>
              <a:t>Ensure POV mileage is calculated at the rate of $0.725 per mile (rate changes effective January 1</a:t>
            </a:r>
            <a:r>
              <a:rPr lang="en-US" sz="1400" baseline="30000" dirty="0"/>
              <a:t>st</a:t>
            </a:r>
            <a:r>
              <a:rPr lang="en-US" sz="1400" dirty="0"/>
              <a:t> every year).</a:t>
            </a:r>
          </a:p>
          <a:p>
            <a:pPr marL="571500" indent="-228600">
              <a:buFont typeface="Wingdings" panose="05000000000000000000" pitchFamily="2" charset="2"/>
              <a:buChar char="§"/>
            </a:pPr>
            <a:r>
              <a:rPr lang="en-US" sz="1400" dirty="0"/>
              <a:t>Add Approving </a:t>
            </a:r>
            <a:r>
              <a:rPr lang="en-US" sz="1200" dirty="0"/>
              <a:t>Official signature.</a:t>
            </a:r>
          </a:p>
        </p:txBody>
      </p:sp>
      <p:pic>
        <p:nvPicPr>
          <p:cNvPr id="4" name="Picture 3" descr="Sample image of how to fill out Travel Worksheet for a Crew.">
            <a:extLst>
              <a:ext uri="{FF2B5EF4-FFF2-40B4-BE49-F238E27FC236}">
                <a16:creationId xmlns:a16="http://schemas.microsoft.com/office/drawing/2014/main" id="{0E60A409-2010-4CEC-6369-EE2BE4BB4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336" r="284" b="-1"/>
          <a:stretch>
            <a:fillRect/>
          </a:stretch>
        </p:blipFill>
        <p:spPr>
          <a:xfrm>
            <a:off x="5161031" y="848868"/>
            <a:ext cx="6533256" cy="54725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0810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6A20DE-8456-0AFC-BC84-A90C14140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506EA4-1D3F-4EFF-8C4C-5CD457BE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8B3E15E-FD88-F6D1-6E36-86D7C1E6A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6" b="3378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9BF887-55C3-4061-A69F-0E41CA863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BAF30-CDE8-F129-4B7E-13E0733E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Travel Reimbursement on the OF-288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F34EE-82F7-15BC-9A94-C9FA01C1D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Can only claim 15 meals per incident on OF-288. </a:t>
            </a:r>
          </a:p>
          <a:p>
            <a:pPr marL="34290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POV mileage reimbursement on OF-288.</a:t>
            </a:r>
          </a:p>
          <a:p>
            <a:pPr marL="64008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Must indicate which days POV mileage was used, number of miles driven, and total amount to be reimbursed.</a:t>
            </a:r>
          </a:p>
          <a:p>
            <a:pPr marL="64008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POV </a:t>
            </a:r>
            <a:r>
              <a:rPr lang="en-US" i="1" dirty="0"/>
              <a:t>must</a:t>
            </a:r>
            <a:r>
              <a:rPr lang="en-US" dirty="0"/>
              <a:t> be itemized per day (not lumped together)</a:t>
            </a:r>
          </a:p>
          <a:p>
            <a:pPr marL="34290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If there are receipts (e.g., luggage, hotel, fuel, etc.), travel reimbursement </a:t>
            </a:r>
            <a:r>
              <a:rPr lang="en-US" i="1" dirty="0"/>
              <a:t>must</a:t>
            </a:r>
            <a:r>
              <a:rPr lang="en-US" dirty="0"/>
              <a:t> be made via the Electronic Travel System (ETS)- Concur.</a:t>
            </a:r>
          </a:p>
          <a:p>
            <a:pPr marL="34290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dirty="0"/>
              <a:t>When claiming M&amp;IE and/or POV mileage reimbursement, only one method of reimbursement can be used, the OF-288 or Concur.</a:t>
            </a:r>
          </a:p>
        </p:txBody>
      </p:sp>
    </p:spTree>
    <p:extLst>
      <p:ext uri="{BB962C8B-B14F-4D97-AF65-F5344CB8AC3E}">
        <p14:creationId xmlns:p14="http://schemas.microsoft.com/office/powerpoint/2010/main" val="1058448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81CC-F8B0-A34C-5F28-443D25D19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24" y="74375"/>
            <a:ext cx="4920019" cy="20215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Meal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DD4BE-107E-6CEA-CA71-0347B8A14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924" y="2095928"/>
            <a:ext cx="4920019" cy="382969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day of travel reimbursement is $51 (3/4 rate – full rate is $68).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/>
              <a:t>The government DID NOT provide Breakfast or Lunch ($16 for Breakfast and $19 for Lunch).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/>
              <a:t>The casual is entitled to reimbursement for those meals not provided.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/>
              <a:t>Because the government provided Dinner, the casual is NOT entitled to that amount, therefore $28 must be deducted from the total amount.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/>
              <a:t>$51 - $28 (dinner provided) = $23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/>
              <a:t>Although the first and last day are prorated at ¾ rate, the amount of each meal is not prorated, therefore the entire amount of that meal must be deducted.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/>
              <a:t>For days 8/12-8/17, all meals were provided; Incidental Expenses of $5 reimbursed only for those days.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643FB12-03C9-BF24-4A0D-26C3988BA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6" r="19037" b="2"/>
          <a:stretch>
            <a:fillRect/>
          </a:stretch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9834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4EE5D2-6368-E793-FC7B-46084B126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268" y="535790"/>
            <a:ext cx="5382629" cy="16002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DOI Casual Pay Datamart report </a:t>
            </a:r>
            <a:br>
              <a:rPr lang="en-US" dirty="0"/>
            </a:br>
            <a:r>
              <a:rPr lang="en-US" dirty="0"/>
              <a:t>Request Form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3A68B-6E53-7FCE-971E-ACF143845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283" y="2497588"/>
            <a:ext cx="4694261" cy="418374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Requestor Information: Complete entire section (Date Needed By, Agency, Requestor, How report should be sent (e.g., email).</a:t>
            </a:r>
          </a:p>
          <a:p>
            <a:pPr marL="457200" lvl="1">
              <a:spcAft>
                <a:spcPts val="0"/>
              </a:spcAft>
            </a:pPr>
            <a:r>
              <a:rPr lang="en-US" sz="1400" dirty="0"/>
              <a:t>Requestor must be listed on our AO/POC lists.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Indicate the agency (if needing report for entire agency or specific Hired At(s) you would like reported and dates being requested.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Check the box for the report(s) being requested.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Email request form to the CPC (casualpay@blm.gov).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Reports are created on a calendar year basis unless otherwise stated (e.g., need reports based on Fiscal Year.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F9F10-3CC0-B80A-F856-95247C005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125"/>
          <a:stretch/>
        </p:blipFill>
        <p:spPr>
          <a:xfrm>
            <a:off x="400692" y="292669"/>
            <a:ext cx="4939720" cy="6272662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397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A3D721-85B1-7E3F-BAD5-ABE6E75DC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32" y="-213997"/>
            <a:ext cx="10058400" cy="1609344"/>
          </a:xfrm>
        </p:spPr>
        <p:txBody>
          <a:bodyPr/>
          <a:lstStyle/>
          <a:p>
            <a:r>
              <a:rPr lang="en-US" dirty="0"/>
              <a:t>Datamart Report Request Examples</a:t>
            </a:r>
          </a:p>
        </p:txBody>
      </p:sp>
      <p:pic>
        <p:nvPicPr>
          <p:cNvPr id="12" name="Picture 11" descr="Totals Report By Casual Name example datamart report.">
            <a:extLst>
              <a:ext uri="{FF2B5EF4-FFF2-40B4-BE49-F238E27FC236}">
                <a16:creationId xmlns:a16="http://schemas.microsoft.com/office/drawing/2014/main" id="{65C39F59-ED44-B3F0-BB49-7728781E3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0" y="861947"/>
            <a:ext cx="7027153" cy="362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otals Report example datamart report.">
            <a:extLst>
              <a:ext uri="{FF2B5EF4-FFF2-40B4-BE49-F238E27FC236}">
                <a16:creationId xmlns:a16="http://schemas.microsoft.com/office/drawing/2014/main" id="{FBE192A8-75FC-39F3-4B9C-43B38CFEA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0" y="4544013"/>
            <a:ext cx="744855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otals Report By Name example datamart report.">
            <a:extLst>
              <a:ext uri="{FF2B5EF4-FFF2-40B4-BE49-F238E27FC236}">
                <a16:creationId xmlns:a16="http://schemas.microsoft.com/office/drawing/2014/main" id="{14182896-85E2-CD7E-F861-02536F257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30" y="5666172"/>
            <a:ext cx="813435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nstructor Hours example datamart report.">
            <a:extLst>
              <a:ext uri="{FF2B5EF4-FFF2-40B4-BE49-F238E27FC236}">
                <a16:creationId xmlns:a16="http://schemas.microsoft.com/office/drawing/2014/main" id="{F7C8599A-DA3A-9F96-978D-1FC18865F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03" y="861947"/>
            <a:ext cx="3228093" cy="1611634"/>
          </a:xfrm>
          <a:prstGeom prst="rect">
            <a:avLst/>
          </a:prstGeom>
          <a:noFill/>
        </p:spPr>
      </p:pic>
      <p:pic>
        <p:nvPicPr>
          <p:cNvPr id="11" name="Picture 10" descr="Training hours example datamart report.">
            <a:extLst>
              <a:ext uri="{FF2B5EF4-FFF2-40B4-BE49-F238E27FC236}">
                <a16:creationId xmlns:a16="http://schemas.microsoft.com/office/drawing/2014/main" id="{059F1964-3A96-CD73-B12C-D22024F5C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03" y="2613817"/>
            <a:ext cx="3829912" cy="19741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4850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8C0421-4BC3-F29E-2BA8-46C11D47A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National Interagency Fire Center</a:t>
            </a:r>
          </a:p>
          <a:p>
            <a:r>
              <a:rPr lang="en-US" dirty="0"/>
              <a:t>US Wildland Fire Service (USWFS) </a:t>
            </a:r>
          </a:p>
          <a:p>
            <a:r>
              <a:rPr lang="en-US" dirty="0"/>
              <a:t>DOI Casual Payment Center MS 270</a:t>
            </a:r>
          </a:p>
          <a:p>
            <a:r>
              <a:rPr lang="en-US" dirty="0"/>
              <a:t>3833 S. Development Ave, Boise, ID 83705</a:t>
            </a:r>
          </a:p>
          <a:p>
            <a:r>
              <a:rPr lang="en-US" dirty="0"/>
              <a:t>Phone: (877) 471-2262 </a:t>
            </a:r>
          </a:p>
          <a:p>
            <a:r>
              <a:rPr lang="en-US" dirty="0"/>
              <a:t>Fax: (208) 433-6405</a:t>
            </a:r>
          </a:p>
          <a:p>
            <a:r>
              <a:rPr lang="en-US" dirty="0"/>
              <a:t>Email: casualpay@blm.gov</a:t>
            </a:r>
          </a:p>
          <a:p>
            <a:r>
              <a:rPr lang="en-US" dirty="0"/>
              <a:t>Office Hours: 8:00 am – 4:00 pm Monday – Friday</a:t>
            </a:r>
          </a:p>
          <a:p>
            <a:r>
              <a:rPr lang="en-US" dirty="0"/>
              <a:t>Website: 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https://www.nifc.gov/programs/casual-payment-center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02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9F4773-7113-47E3-991C-193DDD611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6538AB-4B84-4D7A-BE7C-273BC7B5F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E03986-69AA-486A-86D9-6B02E48BA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14A39F-4EDF-842B-5E46-7E1C9E81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196" y="377795"/>
            <a:ext cx="8879440" cy="18619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Emailing Documents to the Casual Payment Center (CPC)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4003648-A823-5EDE-C0C1-2EFD862C1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481791"/>
              </p:ext>
            </p:extLst>
          </p:nvPr>
        </p:nvGraphicFramePr>
        <p:xfrm>
          <a:off x="685800" y="2314973"/>
          <a:ext cx="10820400" cy="4165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1803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48D323-B3EB-44BB-ABAA-D89B3AF2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4DFF8-5E36-051D-6975-6B22BDBB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028" y="965200"/>
            <a:ext cx="6170943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/>
              <a:t>Hiring Documents</a:t>
            </a:r>
            <a:br>
              <a:rPr lang="en-US" sz="5400"/>
            </a:br>
            <a:endParaRPr lang="en-US" sz="5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9400B-05DC-5A04-3B43-4934BB948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5200" y="965200"/>
            <a:ext cx="3367361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 following documents will be retained at the hiring unit.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28BB7-D1A3-4F7F-98A3-10B5DCE17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3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22D38-0669-547C-91DE-7AE2936BB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I-9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40FFA-777B-6E02-5077-0E489CB097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0923" y="2528270"/>
            <a:ext cx="5139632" cy="324475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700" dirty="0"/>
              <a:t>The purpose of the I-9 Form is to:</a:t>
            </a:r>
          </a:p>
          <a:p>
            <a:pPr marL="502920" lvl="1"/>
            <a:r>
              <a:rPr lang="en-US" sz="1700" dirty="0"/>
              <a:t>Document verification of the identity and employment authorization of each new employee (citizen and non-citizen) to work in the United States.</a:t>
            </a:r>
          </a:p>
          <a:p>
            <a:pPr marL="502920" lvl="1"/>
            <a:r>
              <a:rPr lang="en-US" sz="1700" dirty="0"/>
              <a:t>Employers must ensure newly hired employees complete and sign Section 1 no later than the first day of employment.</a:t>
            </a:r>
          </a:p>
          <a:p>
            <a:pPr marL="502920" lvl="1"/>
            <a:r>
              <a:rPr lang="en-US" sz="1700" dirty="0"/>
              <a:t>Employers must examine evidence of identity and employment authorization within 3 business days of the employee’s first day of employment.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90B1B-FF6B-BCEC-BCAF-0D8055683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r="15261" b="-1"/>
          <a:stretch>
            <a:fillRect/>
          </a:stretch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2439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D2AB7-B0F5-DED5-3EFD-9212DF6FA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4000" dirty="0"/>
              <a:t>Acceptable Documents and Important Notes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1E95D-D0BF-725D-DD5D-BC980ED1B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1" y="2322576"/>
            <a:ext cx="5299585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Employees may present one selection from List A, or a combination of one selection from List B and one selection from List C.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No documents can be expired.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The examiner of the documents and the employee must both be physically present during the examination of the employee’s documents.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All documents must be original (except for a certified copy of a birth certificate).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I-9 forms only need to be updated every 3 years OR if any of the documents originally provided have expired.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F8530-64DE-BD26-1342-4B0AB2F0D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" b="268"/>
          <a:stretch/>
        </p:blipFill>
        <p:spPr>
          <a:xfrm>
            <a:off x="184935" y="400691"/>
            <a:ext cx="5724249" cy="6124125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497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26664-3D68-03B8-1A51-0530819A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362" y="772945"/>
            <a:ext cx="10058400" cy="15229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Section 2 of I-9:</a:t>
            </a:r>
            <a:br>
              <a:rPr lang="en-US" sz="4000" dirty="0"/>
            </a:br>
            <a:r>
              <a:rPr lang="en-US" sz="4000" dirty="0"/>
              <a:t>Review and Verification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B259F-3E37-825D-9D73-93319B4D8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091" y="2596610"/>
            <a:ext cx="4704419" cy="3488445"/>
          </a:xfrm>
        </p:spPr>
        <p:txBody>
          <a:bodyPr vert="horz" lIns="91440" tIns="45720" rIns="91440" bIns="45720" rtlCol="0">
            <a:noAutofit/>
          </a:bodyPr>
          <a:lstStyle/>
          <a:p>
            <a:pPr marL="4000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This is an example of documents presented from Lists B and C.</a:t>
            </a:r>
          </a:p>
          <a:p>
            <a:pPr marL="4000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List B contains documents that establish identity only.</a:t>
            </a:r>
          </a:p>
          <a:p>
            <a:pPr marL="4000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List C contains documents that establish employment authorization only.</a:t>
            </a:r>
          </a:p>
          <a:p>
            <a:pPr marL="68580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List A establishes identity and employment authorization in one document.</a:t>
            </a:r>
          </a:p>
          <a:p>
            <a:pPr marL="68580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If documents from List B and C are presented, a document from List A should not be presented.</a:t>
            </a:r>
          </a:p>
          <a:p>
            <a:pPr marL="4000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REMEMBER: Employers CANNOT specify which document(s) they will accept from an employee.</a:t>
            </a:r>
          </a:p>
        </p:txBody>
      </p:sp>
      <p:pic>
        <p:nvPicPr>
          <p:cNvPr id="6" name="Picture 5" descr="Example of documents presented from Lists B and C.">
            <a:extLst>
              <a:ext uri="{FF2B5EF4-FFF2-40B4-BE49-F238E27FC236}">
                <a16:creationId xmlns:a16="http://schemas.microsoft.com/office/drawing/2014/main" id="{51C5EC13-DD34-E564-3E27-4BB4295DE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1696"/>
          <a:stretch>
            <a:fillRect/>
          </a:stretch>
        </p:blipFill>
        <p:spPr>
          <a:xfrm>
            <a:off x="5818692" y="3116558"/>
            <a:ext cx="6246688" cy="2599240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8446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5BE7-A23A-1CC3-728A-CB5CC15F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57625"/>
            <a:ext cx="4880224" cy="1293028"/>
          </a:xfrm>
        </p:spPr>
        <p:txBody>
          <a:bodyPr/>
          <a:lstStyle/>
          <a:p>
            <a:r>
              <a:rPr lang="en-US" dirty="0"/>
              <a:t>i-9 </a:t>
            </a:r>
            <a:br>
              <a:rPr lang="en-US" dirty="0"/>
            </a:br>
            <a:r>
              <a:rPr lang="en-US" dirty="0"/>
              <a:t>certification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5ECB5-67E6-2DA6-6EDC-06AF3E6F4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10025" y="992077"/>
            <a:ext cx="5334000" cy="4024125"/>
          </a:xfrm>
        </p:spPr>
        <p:txBody>
          <a:bodyPr>
            <a:normAutofit fontScale="70000" lnSpcReduction="20000"/>
          </a:bodyPr>
          <a:lstStyle/>
          <a:p>
            <a:pPr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dirty="0"/>
              <a:t>Enter the Employee’s first day of employment.</a:t>
            </a:r>
          </a:p>
          <a:p>
            <a:pPr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dirty="0"/>
              <a:t>Sign and date the attestation on the date Section 2 is completed.</a:t>
            </a:r>
          </a:p>
          <a:p>
            <a:pPr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dirty="0"/>
              <a:t>Provide name and title of person completing Section 2.</a:t>
            </a:r>
          </a:p>
          <a:p>
            <a:pPr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dirty="0"/>
              <a:t>The Form I-9 can be completed in early spring, if the employee has accepted an employment offer.</a:t>
            </a:r>
          </a:p>
          <a:p>
            <a:pPr indent="-182880"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dirty="0"/>
              <a:t>Photocopy all document(s) presented for verification. The CPC may request a copy of the Form I-9 and photocopy of documents when </a:t>
            </a:r>
            <a:r>
              <a:rPr lang="en-US" sz="2400" dirty="0" err="1"/>
              <a:t>e-VERIFY</a:t>
            </a:r>
            <a:r>
              <a:rPr lang="en-US" sz="2400" dirty="0"/>
              <a:t> is used for social security name/number mismatch report. Photocopies must be retained with Form I-9 in case of inspection by DHS. Employers must always complete Section 2 even when a photocopy of an employee’s document(s) has been made.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F66AB-0FA7-2CEA-56CB-CF05903C1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968452" y="5234715"/>
            <a:ext cx="6275573" cy="1078754"/>
          </a:xfrm>
          <a:prstGeom prst="roundRect">
            <a:avLst>
              <a:gd name="adj" fmla="val 1858"/>
            </a:avLst>
          </a:prstGeom>
          <a:ln>
            <a:solidFill>
              <a:schemeClr val="tx1"/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975851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C180A77-4928-484F-9529-F716C85D6A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E62E91-3991-445A-ADE0-DB143B3932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20BE78-9FDF-401B-B412-3AA10EC5BEA3}">
  <ds:schemaRefs>
    <ds:schemaRef ds:uri="http://schemas.microsoft.com/office/2006/documentManagement/types"/>
    <ds:schemaRef ds:uri="http://schemas.microsoft.com/sharepoint/v3"/>
    <ds:schemaRef ds:uri="http://purl.org/dc/terms/"/>
    <ds:schemaRef ds:uri="230e9df3-be65-4c73-a93b-d1236ebd677e"/>
    <ds:schemaRef ds:uri="16c05727-aa75-4e4a-9b5f-8a80a1165891"/>
    <ds:schemaRef ds:uri="71af3243-3dd4-4a8d-8c0d-dd76da1f02a5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6dd02d64-b7f3-43f7-a145-cfd68d338edf}" enabled="1" method="Standard" siteId="{0693b5ba-4b18-4d7b-9341-f32f400a54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4579</TotalTime>
  <Words>3120</Words>
  <Application>Microsoft Office PowerPoint</Application>
  <PresentationFormat>Widescreen</PresentationFormat>
  <Paragraphs>243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Aptos</vt:lpstr>
      <vt:lpstr>Arial</vt:lpstr>
      <vt:lpstr>Calibri</vt:lpstr>
      <vt:lpstr>Century Gothic</vt:lpstr>
      <vt:lpstr>Wingdings</vt:lpstr>
      <vt:lpstr>Wingdings 3</vt:lpstr>
      <vt:lpstr>Vapor Trail</vt:lpstr>
      <vt:lpstr>Hiring documents and internal forms</vt:lpstr>
      <vt:lpstr>AGENDA</vt:lpstr>
      <vt:lpstr>Payroll records</vt:lpstr>
      <vt:lpstr>Emailing Documents to the Casual Payment Center (CPC)</vt:lpstr>
      <vt:lpstr>Hiring Documents </vt:lpstr>
      <vt:lpstr>I-9 Form</vt:lpstr>
      <vt:lpstr>Acceptable Documents and Important Notes</vt:lpstr>
      <vt:lpstr>Section 2 of I-9: Review and Verification</vt:lpstr>
      <vt:lpstr>i-9  certification</vt:lpstr>
      <vt:lpstr>Single Resource Casual Hire Form</vt:lpstr>
      <vt:lpstr>Incident Behavior Form</vt:lpstr>
      <vt:lpstr>Hiring Documents Cont. </vt:lpstr>
      <vt:lpstr>2026 W-4 Form</vt:lpstr>
      <vt:lpstr>State Taxes</vt:lpstr>
      <vt:lpstr>Direct Deposit Form</vt:lpstr>
      <vt:lpstr>EFT Waiver Form</vt:lpstr>
      <vt:lpstr>             Address Change Form</vt:lpstr>
      <vt:lpstr>Duplicate W-2  Request Form</vt:lpstr>
      <vt:lpstr>Employment Verification Request Form</vt:lpstr>
      <vt:lpstr>             ECI Request Form</vt:lpstr>
      <vt:lpstr>FEHB/FEDVIP</vt:lpstr>
      <vt:lpstr>Federal Employee Health     Benefits Form (Conditional Offer)</vt:lpstr>
      <vt:lpstr>FEDVIP Benefits</vt:lpstr>
      <vt:lpstr>GUIDANCE ON HOW TO COMPLETE TIME AND ATTENDANCE</vt:lpstr>
      <vt:lpstr>Approving Official Batch Memo</vt:lpstr>
      <vt:lpstr>Batch Memo Manifest</vt:lpstr>
      <vt:lpstr>Incidental expenses on the batch memo</vt:lpstr>
      <vt:lpstr>BLM OF-288 Timesheet</vt:lpstr>
      <vt:lpstr>BIA OF-288 Timesheet</vt:lpstr>
      <vt:lpstr>FWS OF-288 Timesheet</vt:lpstr>
      <vt:lpstr>NPS OF-288 Timesheet</vt:lpstr>
      <vt:lpstr>Travel Worksheet</vt:lpstr>
      <vt:lpstr>Travel Reimbursement on the OF-288</vt:lpstr>
      <vt:lpstr>Meal Equation</vt:lpstr>
      <vt:lpstr>DOI Casual Pay Datamart report  Request Form</vt:lpstr>
      <vt:lpstr>Datamart Report Request Examples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 PRESENTATION</dc:title>
  <dc:creator>Hugi, Jenny R</dc:creator>
  <cp:lastModifiedBy>Hugi, Jenny R</cp:lastModifiedBy>
  <cp:revision>206</cp:revision>
  <cp:lastPrinted>2025-03-06T21:39:07Z</cp:lastPrinted>
  <dcterms:created xsi:type="dcterms:W3CDTF">2025-01-14T22:11:26Z</dcterms:created>
  <dcterms:modified xsi:type="dcterms:W3CDTF">2026-04-28T14:05:29Z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