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361" r:id="rId2"/>
    <p:sldId id="362" r:id="rId3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939" autoAdjust="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6531-CCD3-4909-A41B-EAB1049BDA8C}" type="datetime1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8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1918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6649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76608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909433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39190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859462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75418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1470" y="641102"/>
            <a:ext cx="2777158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35373" y="641102"/>
            <a:ext cx="2777158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343" y="457200"/>
            <a:ext cx="2843163" cy="1600200"/>
          </a:xfrm>
        </p:spPr>
        <p:txBody>
          <a:bodyPr anchor="b">
            <a:normAutofit/>
          </a:bodyPr>
          <a:lstStyle>
            <a:lvl1pPr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108343" y="2057400"/>
            <a:ext cx="2843592" cy="386238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3D444C08-6A3A-4BFB-9494-43F3DE33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6834742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20220C-6241-4A3B-9017-445FC82876DD}"/>
              </a:ext>
            </a:extLst>
          </p:cNvPr>
          <p:cNvSpPr>
            <a:spLocks noChangeAspect="1"/>
          </p:cNvSpPr>
          <p:nvPr userDrawn="1"/>
        </p:nvSpPr>
        <p:spPr>
          <a:xfrm>
            <a:off x="330512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921" y="729658"/>
            <a:ext cx="8272212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1372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ef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262E62-E8FA-42DE-BC7E-BA73A13FCB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5653264" cy="6858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696899-6846-4B29-AD05-49215C314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6594" y="197124"/>
            <a:ext cx="2544287" cy="1675219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Content Placeholder 8">
            <a:extLst>
              <a:ext uri="{FF2B5EF4-FFF2-40B4-BE49-F238E27FC236}">
                <a16:creationId xmlns:a16="http://schemas.microsoft.com/office/drawing/2014/main" id="{2939FABB-D58D-4DAF-878D-EB51A2AA620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66594" y="2057400"/>
            <a:ext cx="2544287" cy="3862388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ru-RU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29500" indent="-229500">
              <a:defRPr/>
            </a:lvl2pPr>
            <a:lvl3pPr marL="229500" indent="-229500">
              <a:defRPr/>
            </a:lvl3pPr>
            <a:lvl4pPr marL="229500" indent="-229500">
              <a:defRPr/>
            </a:lvl4pPr>
            <a:lvl5pPr marL="229500" indent="-229500">
              <a:defRPr/>
            </a:lvl5pPr>
          </a:lstStyle>
          <a:p>
            <a:pPr marL="162000" lvl="0" indent="-1620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Click to edit Master text styles</a:t>
            </a:r>
          </a:p>
          <a:p>
            <a:pPr marL="162000" lvl="1" indent="-1620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Second level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AD5814-D5B6-4BF5-BF94-2F284D0079F8}"/>
              </a:ext>
            </a:extLst>
          </p:cNvPr>
          <p:cNvSpPr/>
          <p:nvPr userDrawn="1"/>
        </p:nvSpPr>
        <p:spPr>
          <a:xfrm>
            <a:off x="6031610" y="453643"/>
            <a:ext cx="2646000" cy="9855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Date Placeholder 4">
            <a:extLst>
              <a:ext uri="{FF2B5EF4-FFF2-40B4-BE49-F238E27FC236}">
                <a16:creationId xmlns:a16="http://schemas.microsoft.com/office/drawing/2014/main" id="{1FB18E8B-6111-4A64-AA8C-4CD4C9814C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23" name="Slide Number Placeholder 6">
            <a:extLst>
              <a:ext uri="{FF2B5EF4-FFF2-40B4-BE49-F238E27FC236}">
                <a16:creationId xmlns:a16="http://schemas.microsoft.com/office/drawing/2014/main" id="{D5311807-ED2F-406C-B107-B5D885AD8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4" name="Footer Placeholder 5">
            <a:extLst>
              <a:ext uri="{FF2B5EF4-FFF2-40B4-BE49-F238E27FC236}">
                <a16:creationId xmlns:a16="http://schemas.microsoft.com/office/drawing/2014/main" id="{643FEB5F-C4B2-43B5-B019-DC467A62F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52374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B1AC-9A7E-4B2F-BE59-65E2DDF1D6F6}" type="datetime1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256D22-D8EB-A40E-8FC8-D9773C3E6303}"/>
              </a:ext>
            </a:extLst>
          </p:cNvPr>
          <p:cNvSpPr>
            <a:spLocks noChangeAspect="1"/>
          </p:cNvSpPr>
          <p:nvPr userDrawn="1"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8517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1470" y="641102"/>
            <a:ext cx="2777158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183422" y="641102"/>
            <a:ext cx="2777158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6647" y="457200"/>
            <a:ext cx="2683046" cy="1600200"/>
          </a:xfrm>
        </p:spPr>
        <p:txBody>
          <a:bodyPr anchor="b">
            <a:normAutofit/>
          </a:bodyPr>
          <a:lstStyle>
            <a:lvl1pPr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66647" y="2057400"/>
            <a:ext cx="2683451" cy="3862388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ru-RU" sz="12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29500" indent="-229500">
              <a:defRPr/>
            </a:lvl2pPr>
            <a:lvl3pPr marL="229500" indent="-229500">
              <a:defRPr/>
            </a:lvl3pPr>
            <a:lvl4pPr marL="229500" indent="-229500">
              <a:defRPr/>
            </a:lvl4pPr>
            <a:lvl5pPr marL="229500" indent="-229500">
              <a:defRPr/>
            </a:lvl5pPr>
          </a:lstStyle>
          <a:p>
            <a:pPr marL="162000" lvl="0" indent="-1620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Click to edit Master text styles</a:t>
            </a:r>
          </a:p>
          <a:p>
            <a:pPr marL="162000" lvl="1" indent="-1620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Second level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E695AAC-8311-4518-A219-DE58BF92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17230818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81707" y="641102"/>
            <a:ext cx="2777158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35373" y="641102"/>
            <a:ext cx="2777158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897" y="457200"/>
            <a:ext cx="2843163" cy="1600200"/>
          </a:xfrm>
        </p:spPr>
        <p:txBody>
          <a:bodyPr anchor="b">
            <a:normAutofit/>
          </a:bodyPr>
          <a:lstStyle>
            <a:lvl1pPr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935A1-3DFF-457D-8C70-E337C3D84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8897" y="2057400"/>
            <a:ext cx="2843163" cy="3811588"/>
          </a:xfrm>
        </p:spPr>
        <p:txBody>
          <a:bodyPr/>
          <a:lstStyle>
            <a:lvl1pPr marL="162000" indent="-162000">
              <a:lnSpc>
                <a:spcPct val="90000"/>
              </a:lnSpc>
              <a:buFont typeface="Wingdings" panose="05000000000000000000" pitchFamily="2" charset="2"/>
              <a:buChar char="§"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A620A17C-5577-4021-9044-146DC609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1758312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046" y="727523"/>
            <a:ext cx="3639741" cy="1617163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046" y="2344684"/>
            <a:ext cx="3639741" cy="3516365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8" y="6041363"/>
            <a:ext cx="732659" cy="365125"/>
          </a:xfrm>
        </p:spPr>
        <p:txBody>
          <a:bodyPr/>
          <a:lstStyle/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3"/>
            <a:ext cx="2471560" cy="365125"/>
          </a:xfrm>
        </p:spPr>
        <p:txBody>
          <a:bodyPr/>
          <a:lstStyle/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9"/>
            <a:ext cx="796616" cy="490599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70837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1F13A5-61B9-419A-9B13-8BD37BE2841E}"/>
              </a:ext>
            </a:extLst>
          </p:cNvPr>
          <p:cNvSpPr/>
          <p:nvPr userDrawn="1"/>
        </p:nvSpPr>
        <p:spPr>
          <a:xfrm>
            <a:off x="334899" y="4199467"/>
            <a:ext cx="8472549" cy="2191098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420" y="4262316"/>
            <a:ext cx="7043643" cy="988332"/>
          </a:xfrm>
        </p:spPr>
        <p:txBody>
          <a:bodyPr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B084B74-38B3-42C8-B8E4-A0D13B059E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0994" y="606425"/>
            <a:ext cx="8478441" cy="3536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EB5327-3B98-4D40-987B-863866194F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4147" y="5303611"/>
            <a:ext cx="7043916" cy="614363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1pPr>
            <a:lvl2pPr marL="2430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20322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BC34B1AC-9A7E-4B2F-BE59-65E2DDF1D6F6}" type="datetime1">
              <a:rPr lang="en-US" smtClean="0"/>
              <a:t>2/14/2024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5D91A8B-765C-4E59-8109-94DA4EA55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0F318B-B2C4-4893-95F3-E1AB652A1F17}"/>
              </a:ext>
            </a:extLst>
          </p:cNvPr>
          <p:cNvSpPr>
            <a:spLocks noChangeAspect="1"/>
          </p:cNvSpPr>
          <p:nvPr userDrawn="1"/>
        </p:nvSpPr>
        <p:spPr>
          <a:xfrm>
            <a:off x="330214" y="614407"/>
            <a:ext cx="8482004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4FB09F2-FC78-4161-B5F8-C064B938B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02156"/>
            <a:ext cx="8272212" cy="1013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8CB40EA-D0BA-41DA-91DE-15B4C161D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180497"/>
            <a:ext cx="8272211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8203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AE95AE94-03D1-4FC2-903C-8511BF4E0409}" type="datetime1">
              <a:rPr lang="en-US" smtClean="0"/>
              <a:t>2/14/2024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CAD31966-421C-41DC-9B46-21B1CD73A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9102ED-C049-4F62-A2D8-58981A0621E3}"/>
              </a:ext>
            </a:extLst>
          </p:cNvPr>
          <p:cNvSpPr>
            <a:spLocks noChangeAspect="1"/>
          </p:cNvSpPr>
          <p:nvPr userDrawn="1"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F5F73D5-EFB4-4DAE-8CBA-1128F10DF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B92446D-E0AD-4899-86E1-DFBB50D921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895" y="2228004"/>
            <a:ext cx="4066793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9BF0768A-BCD3-4064-8FE0-C439326F0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1313" y="2228004"/>
            <a:ext cx="4066794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93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CE4CA-34EA-472D-A23C-1DE165FC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1173-613F-48B1-B860-00397875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4036C93-814B-4155-A748-7731CA60A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4EE69F-D906-40FA-8109-46DF1B1A16FA}"/>
              </a:ext>
            </a:extLst>
          </p:cNvPr>
          <p:cNvSpPr>
            <a:spLocks noChangeAspect="1"/>
          </p:cNvSpPr>
          <p:nvPr userDrawn="1"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DC41C5E-3615-4EA8-B8E6-E2B19625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729658"/>
            <a:ext cx="8272212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555D9C2-1EA2-4557-9496-E7AEA7A12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15" y="2250893"/>
            <a:ext cx="3815306" cy="536005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A464C6A4-3497-4DA5-945D-7A771E383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5896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1C3F39A-C070-4EEB-9285-4EFBEE5FB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92802" y="2250893"/>
            <a:ext cx="3815305" cy="553373"/>
          </a:xfrm>
        </p:spPr>
        <p:txBody>
          <a:bodyPr anchor="b">
            <a:noAutofit/>
          </a:bodyPr>
          <a:lstStyle>
            <a:lvl1pPr marL="0" indent="0">
              <a:buNone/>
              <a:defRPr sz="165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07E4AC67-32FA-4B42-9340-5E57C82F7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63282" y="2926053"/>
            <a:ext cx="4044825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2240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BF3AA-AA64-40B2-94AA-203129687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44EA1-5452-4A23-B72D-9B65C311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A5BB48A-749C-4DBB-8723-91ACE9CE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F70AE1-0373-4B8E-9C6F-A87681145315}"/>
              </a:ext>
            </a:extLst>
          </p:cNvPr>
          <p:cNvSpPr>
            <a:spLocks noChangeAspect="1"/>
          </p:cNvSpPr>
          <p:nvPr userDrawn="1"/>
        </p:nvSpPr>
        <p:spPr>
          <a:xfrm>
            <a:off x="335863" y="5141973"/>
            <a:ext cx="847365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4CFD6FA-0DEF-4E30-82DA-0BAB26B4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5262296"/>
            <a:ext cx="3682084" cy="689514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01EE411-05BB-43B4-BF85-42224300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62" y="601200"/>
            <a:ext cx="8469630" cy="42048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1050">
                <a:solidFill>
                  <a:schemeClr val="tx2"/>
                </a:solidFill>
              </a:defRPr>
            </a:lvl5pPr>
            <a:lvl6pPr>
              <a:defRPr sz="1050">
                <a:solidFill>
                  <a:schemeClr val="tx2"/>
                </a:solidFill>
              </a:defRPr>
            </a:lvl6pPr>
            <a:lvl7pPr>
              <a:defRPr sz="1050">
                <a:solidFill>
                  <a:schemeClr val="tx2"/>
                </a:solidFill>
              </a:defRPr>
            </a:lvl7pPr>
            <a:lvl8pPr>
              <a:defRPr sz="1050">
                <a:solidFill>
                  <a:schemeClr val="tx2"/>
                </a:solidFill>
              </a:defRPr>
            </a:lvl8pPr>
            <a:lvl9pPr>
              <a:defRPr sz="105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C2A48C1-57D3-4A3D-B843-6ACC41EEE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05618" y="5262297"/>
            <a:ext cx="4402490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825">
                <a:solidFill>
                  <a:schemeClr val="bg1"/>
                </a:solidFill>
              </a:defRPr>
            </a:lvl1pPr>
            <a:lvl2pPr marL="342900" indent="0">
              <a:buNone/>
              <a:defRPr sz="825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69767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04464" y="6423915"/>
            <a:ext cx="2133599" cy="365125"/>
          </a:xfrm>
        </p:spPr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96522" y="6423915"/>
            <a:ext cx="789383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740D193-BF72-46A1-AFE9-DA960BAB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326" y="6423915"/>
            <a:ext cx="5113697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47352EA-4890-4FE1-97BD-8CCB09F5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4693389"/>
            <a:ext cx="8272212" cy="566738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EEBAE269-6AC1-4BFB-8694-696AFD04DC84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335863" y="599725"/>
            <a:ext cx="8468144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noProof="0" dirty="0"/>
              <a:t>Click icon to add picture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67E35A4-831E-477F-9962-C62C2A649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5894" y="5260128"/>
            <a:ext cx="8272213" cy="598671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300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E340-46EE-4A5F-9C9B-315AD29A92C5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F479D-7533-4EEF-A06F-7CD2FE3DB90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28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5AE94-03D1-4FC2-903C-8511BF4E0409}" type="datetime1">
              <a:rPr lang="en-US" smtClean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Teach a Course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8AB117-E653-09EB-BC12-9C615B6B2031}"/>
              </a:ext>
            </a:extLst>
          </p:cNvPr>
          <p:cNvSpPr>
            <a:spLocks noChangeAspect="1"/>
          </p:cNvSpPr>
          <p:nvPr userDrawn="1"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406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noProof="0"/>
              <a:t>Teach a Course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D9FCDD-B6DA-D4E0-2827-81E03F2F8970}"/>
              </a:ext>
            </a:extLst>
          </p:cNvPr>
          <p:cNvSpPr>
            <a:spLocks noChangeAspect="1"/>
          </p:cNvSpPr>
          <p:nvPr userDrawn="1"/>
        </p:nvSpPr>
        <p:spPr>
          <a:xfrm>
            <a:off x="334487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44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noProof="0"/>
              <a:t>Teach a Course</a:t>
            </a:r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B94B8F-F36E-6D1E-1578-3952C46F6C13}"/>
              </a:ext>
            </a:extLst>
          </p:cNvPr>
          <p:cNvSpPr>
            <a:spLocks noChangeAspect="1"/>
          </p:cNvSpPr>
          <p:nvPr userDrawn="1"/>
        </p:nvSpPr>
        <p:spPr>
          <a:xfrm>
            <a:off x="330512" y="606555"/>
            <a:ext cx="847502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654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noProof="0"/>
              <a:t>Teach a Course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719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4B7E-D172-41E4-BE36-64B5A7E393CD}" type="datetimeFigureOut">
              <a:rPr lang="en-US" noProof="0" smtClean="0"/>
              <a:t>2/14/2024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noProof="0"/>
              <a:t>Teach a Course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10688-A1A3-F506-7F4E-34C38A4E540F}"/>
              </a:ext>
            </a:extLst>
          </p:cNvPr>
          <p:cNvSpPr>
            <a:spLocks noChangeAspect="1"/>
          </p:cNvSpPr>
          <p:nvPr userDrawn="1"/>
        </p:nvSpPr>
        <p:spPr>
          <a:xfrm>
            <a:off x="335863" y="5141973"/>
            <a:ext cx="847365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6371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25533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F1CA9-BED2-4756-8AEF-E0F68B0488B6}" type="datetime1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Teach a Course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3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3E7D-E30F-1E30-C722-B031AF64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41" y="608435"/>
            <a:ext cx="6447501" cy="13208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Travel Worksheet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for a Crew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CABBF-8BA2-3E44-C044-7925D405B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9382" y="2057400"/>
            <a:ext cx="2463799" cy="3276599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chemeClr val="tx1"/>
                </a:solidFill>
                <a:latin typeface="+mj-lt"/>
              </a:rPr>
              <a:t>List casual names: add ECI if common or similar last name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</a:rPr>
              <a:t>Indicate dates and Type of Travel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</a:rPr>
              <a:t>List dates to be reimbursed for M&amp;IE, city/state of where the night was spent, and 4-digit fire code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</a:rPr>
              <a:t>Ensure POV mileage is indicated at reimbursement rate of $0.67 per mile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</a:rPr>
              <a:t>Approving Official signature</a:t>
            </a:r>
          </a:p>
          <a:p>
            <a:endParaRPr lang="en-US" b="1" dirty="0">
              <a:solidFill>
                <a:schemeClr val="tx1"/>
              </a:solidFill>
              <a:latin typeface="+mj-lt"/>
            </a:endParaRPr>
          </a:p>
          <a:p>
            <a:endParaRPr lang="en-US" b="1" dirty="0">
              <a:solidFill>
                <a:schemeClr val="tx1"/>
              </a:solidFill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pPr marL="0" indent="0" algn="ctr">
              <a:buNone/>
            </a:pPr>
            <a:endParaRPr lang="en-US" sz="900" b="1" dirty="0">
              <a:solidFill>
                <a:srgbClr val="FF0000"/>
              </a:solidFill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5D18F5-B988-F3BC-6587-0032639B2C25}"/>
              </a:ext>
            </a:extLst>
          </p:cNvPr>
          <p:cNvSpPr txBox="1"/>
          <p:nvPr/>
        </p:nvSpPr>
        <p:spPr>
          <a:xfrm>
            <a:off x="508001" y="5494872"/>
            <a:ext cx="7320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200" b="1" dirty="0">
                <a:solidFill>
                  <a:prstClr val="black"/>
                </a:solidFill>
                <a:latin typeface="Trebuchet MS" panose="020B0603020202020204"/>
              </a:rPr>
              <a:t>The first &amp; last day of travel are always calculated at ¾ rate (includes $5 incidental expenses) minus the cost of any meals provided:  </a:t>
            </a:r>
            <a:r>
              <a:rPr lang="en-US" sz="1200" b="1" dirty="0">
                <a:solidFill>
                  <a:srgbClr val="C00000"/>
                </a:solidFill>
                <a:latin typeface="Trebuchet MS" panose="020B0603020202020204"/>
                <a:cs typeface="Calibri" panose="020F0502020204030204" pitchFamily="34" charset="0"/>
              </a:rPr>
              <a:t>$44.25 - $26   = $18.25 </a:t>
            </a:r>
            <a:r>
              <a:rPr lang="en-US" sz="1200" b="1" dirty="0">
                <a:solidFill>
                  <a:prstClr val="black"/>
                </a:solidFill>
                <a:latin typeface="Trebuchet MS" panose="020B0603020202020204"/>
                <a:cs typeface="Calibri" panose="020F0502020204030204" pitchFamily="34" charset="0"/>
              </a:rPr>
              <a:t>(total allowance for 1</a:t>
            </a:r>
            <a:r>
              <a:rPr lang="en-US" sz="1200" b="1" baseline="30000" dirty="0">
                <a:solidFill>
                  <a:prstClr val="black"/>
                </a:solidFill>
                <a:latin typeface="Trebuchet MS" panose="020B0603020202020204"/>
                <a:cs typeface="Calibri" panose="020F0502020204030204" pitchFamily="34" charset="0"/>
              </a:rPr>
              <a:t>st</a:t>
            </a:r>
            <a:r>
              <a:rPr lang="en-US" sz="1200" b="1" dirty="0">
                <a:solidFill>
                  <a:prstClr val="black"/>
                </a:solidFill>
                <a:latin typeface="Trebuchet MS" panose="020B0603020202020204"/>
                <a:cs typeface="Calibri" panose="020F0502020204030204" pitchFamily="34" charset="0"/>
              </a:rPr>
              <a:t> day)</a:t>
            </a:r>
          </a:p>
          <a:p>
            <a:pPr defTabSz="342900"/>
            <a:r>
              <a:rPr lang="en-US" sz="1200" b="1" u="sng" dirty="0">
                <a:solidFill>
                  <a:prstClr val="black"/>
                </a:solidFill>
                <a:latin typeface="Trebuchet MS" panose="020B0603020202020204"/>
              </a:rPr>
              <a:t>8/12-8/21 - </a:t>
            </a:r>
            <a:r>
              <a:rPr lang="en-US" sz="1200" b="1" dirty="0">
                <a:solidFill>
                  <a:prstClr val="black"/>
                </a:solidFill>
                <a:latin typeface="Trebuchet MS" panose="020B0603020202020204"/>
              </a:rPr>
              <a:t>All meals provided at incident; only Incidental Expenses of $5 reimbursed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D51F1-6153-E47D-F3C8-768940F0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8001" y="6340652"/>
            <a:ext cx="4723209" cy="273844"/>
          </a:xfrm>
        </p:spPr>
        <p:txBody>
          <a:bodyPr/>
          <a:lstStyle/>
          <a:p>
            <a:pPr defTabSz="342900"/>
            <a:r>
              <a:rPr lang="en-US" dirty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SUBMIT FORM TO CPC</a:t>
            </a:r>
          </a:p>
        </p:txBody>
      </p:sp>
      <p:sp>
        <p:nvSpPr>
          <p:cNvPr id="20" name="Left Bracket 19">
            <a:extLst>
              <a:ext uri="{FF2B5EF4-FFF2-40B4-BE49-F238E27FC236}">
                <a16:creationId xmlns:a16="http://schemas.microsoft.com/office/drawing/2014/main" id="{2400638B-49F4-2A96-01DE-C2D3BB3F9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79592" y="1770370"/>
            <a:ext cx="110709" cy="343680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/>
            <a:endParaRPr lang="en-US" sz="1350">
              <a:ln w="12700">
                <a:solidFill>
                  <a:prstClr val="black"/>
                </a:solidFill>
              </a:ln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22" name="Left Bracket 21">
            <a:extLst>
              <a:ext uri="{FF2B5EF4-FFF2-40B4-BE49-F238E27FC236}">
                <a16:creationId xmlns:a16="http://schemas.microsoft.com/office/drawing/2014/main" id="{D089EC4D-866B-27A9-0416-9B17413A6E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82509" y="2769442"/>
            <a:ext cx="110709" cy="1726358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/>
            <a:endParaRPr lang="en-US" sz="1350">
              <a:ln w="12700">
                <a:solidFill>
                  <a:prstClr val="black"/>
                </a:solidFill>
              </a:ln>
              <a:solidFill>
                <a:prstClr val="black"/>
              </a:solidFill>
              <a:latin typeface="Trebuchet MS" panose="020B0603020202020204"/>
            </a:endParaRPr>
          </a:p>
        </p:txBody>
      </p:sp>
      <p:pic>
        <p:nvPicPr>
          <p:cNvPr id="4" name="Picture 3" descr="Example of a travel worksheet filled out for a crew.">
            <a:extLst>
              <a:ext uri="{FF2B5EF4-FFF2-40B4-BE49-F238E27FC236}">
                <a16:creationId xmlns:a16="http://schemas.microsoft.com/office/drawing/2014/main" id="{74D640BA-D5E7-FD85-ABE7-3C9B23C04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29" y="381000"/>
            <a:ext cx="5694272" cy="472440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0D51E46-24FE-BB3A-3EA1-EC411E8AF4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363071"/>
            <a:ext cx="2743199" cy="108472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4258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3E7D-E30F-1E30-C722-B031AF64A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Travel Worksheet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for a Single Casual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CABBF-8BA2-3E44-C044-7925D405B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9382" y="1930400"/>
            <a:ext cx="2526218" cy="2892268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chemeClr val="tx1"/>
                </a:solidFill>
                <a:latin typeface="+mj-lt"/>
              </a:rPr>
              <a:t>Casual name: add ECI if common last name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</a:rPr>
              <a:t>Indicate dates and Type of Travel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</a:rPr>
              <a:t>List dates to be reimbursed for M&amp;IE, city/state of where the night was spent, and 4-digit fire code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</a:rPr>
              <a:t>Ensure POV mileage is indicated at reimbursement rate of $0.67 per mile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</a:rPr>
              <a:t>Approving Official signature</a:t>
            </a:r>
          </a:p>
          <a:p>
            <a:endParaRPr lang="en-US" b="1" dirty="0">
              <a:solidFill>
                <a:schemeClr val="tx1"/>
              </a:solidFill>
              <a:latin typeface="+mj-lt"/>
            </a:endParaRPr>
          </a:p>
          <a:p>
            <a:endParaRPr lang="en-US" b="1" dirty="0">
              <a:solidFill>
                <a:schemeClr val="tx1"/>
              </a:solidFill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pPr marL="0" indent="0" algn="ctr">
              <a:buNone/>
            </a:pPr>
            <a:endParaRPr lang="en-US" sz="900" b="1" dirty="0">
              <a:solidFill>
                <a:srgbClr val="FF0000"/>
              </a:solidFill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endParaRPr lang="en-US" b="1" dirty="0">
              <a:latin typeface="+mj-lt"/>
            </a:endParaRP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5D18F5-B988-F3BC-6587-0032639B2C25}"/>
              </a:ext>
            </a:extLst>
          </p:cNvPr>
          <p:cNvSpPr txBox="1"/>
          <p:nvPr/>
        </p:nvSpPr>
        <p:spPr>
          <a:xfrm>
            <a:off x="508001" y="5387071"/>
            <a:ext cx="7320334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en-US" sz="1200" b="1" dirty="0">
                <a:solidFill>
                  <a:prstClr val="black"/>
                </a:solidFill>
                <a:latin typeface="Trebuchet MS" panose="020B0603020202020204"/>
              </a:rPr>
              <a:t>The first &amp; last day of travel are always calculated at ¾ rate (includes $5 incidental expenses) minus the cost of any meals provided:  </a:t>
            </a:r>
            <a:r>
              <a:rPr lang="en-US" sz="1200" b="1" dirty="0">
                <a:solidFill>
                  <a:srgbClr val="C00000"/>
                </a:solidFill>
                <a:latin typeface="Trebuchet MS" panose="020B0603020202020204"/>
                <a:cs typeface="Calibri" panose="020F0502020204030204" pitchFamily="34" charset="0"/>
              </a:rPr>
              <a:t>$44.25 - $26   = $18.25 </a:t>
            </a:r>
            <a:r>
              <a:rPr lang="en-US" sz="1200" b="1" dirty="0">
                <a:solidFill>
                  <a:prstClr val="black"/>
                </a:solidFill>
                <a:latin typeface="Trebuchet MS" panose="020B0603020202020204"/>
                <a:cs typeface="Calibri" panose="020F0502020204030204" pitchFamily="34" charset="0"/>
              </a:rPr>
              <a:t>(total allowance for 1</a:t>
            </a:r>
            <a:r>
              <a:rPr lang="en-US" sz="1200" b="1" baseline="30000" dirty="0">
                <a:solidFill>
                  <a:prstClr val="black"/>
                </a:solidFill>
                <a:latin typeface="Trebuchet MS" panose="020B0603020202020204"/>
                <a:cs typeface="Calibri" panose="020F0502020204030204" pitchFamily="34" charset="0"/>
              </a:rPr>
              <a:t>st</a:t>
            </a:r>
            <a:r>
              <a:rPr lang="en-US" sz="1200" b="1" dirty="0">
                <a:solidFill>
                  <a:prstClr val="black"/>
                </a:solidFill>
                <a:latin typeface="Trebuchet MS" panose="020B0603020202020204"/>
                <a:cs typeface="Calibri" panose="020F0502020204030204" pitchFamily="34" charset="0"/>
              </a:rPr>
              <a:t> day)</a:t>
            </a:r>
          </a:p>
          <a:p>
            <a:pPr defTabSz="342900"/>
            <a:r>
              <a:rPr lang="en-US" sz="1200" b="1" u="sng" dirty="0">
                <a:solidFill>
                  <a:prstClr val="black"/>
                </a:solidFill>
                <a:latin typeface="Trebuchet MS" panose="020B0603020202020204"/>
              </a:rPr>
              <a:t>8/12-8/21 - </a:t>
            </a:r>
            <a:r>
              <a:rPr lang="en-US" sz="1200" b="1" dirty="0">
                <a:solidFill>
                  <a:prstClr val="black"/>
                </a:solidFill>
                <a:latin typeface="Trebuchet MS" panose="020B0603020202020204"/>
              </a:rPr>
              <a:t>All meals provided at incident; only Incidental Expenses of $5 reimbursed</a:t>
            </a:r>
          </a:p>
          <a:p>
            <a:pPr defTabSz="342900"/>
            <a:endParaRPr lang="en-US" sz="1050" dirty="0"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D51F1-6153-E47D-F3C8-768940F0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8001" y="6294836"/>
            <a:ext cx="4723209" cy="273844"/>
          </a:xfrm>
        </p:spPr>
        <p:txBody>
          <a:bodyPr/>
          <a:lstStyle/>
          <a:p>
            <a:pPr defTabSz="342900"/>
            <a:r>
              <a:rPr lang="en-US" dirty="0">
                <a:solidFill>
                  <a:prstClr val="black">
                    <a:tint val="75000"/>
                  </a:prstClr>
                </a:solidFill>
                <a:latin typeface="Trebuchet MS" panose="020B0603020202020204"/>
              </a:rPr>
              <a:t>SUBMIT FORM TO CPC</a:t>
            </a:r>
          </a:p>
        </p:txBody>
      </p:sp>
      <p:sp>
        <p:nvSpPr>
          <p:cNvPr id="10" name="Left Bracket 9">
            <a:extLst>
              <a:ext uri="{FF2B5EF4-FFF2-40B4-BE49-F238E27FC236}">
                <a16:creationId xmlns:a16="http://schemas.microsoft.com/office/drawing/2014/main" id="{00053E7F-BABC-D6F5-EC02-95D395582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56506" y="1817288"/>
            <a:ext cx="137603" cy="394783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/>
            <a:endParaRPr lang="en-US" sz="1350">
              <a:ln w="12700">
                <a:solidFill>
                  <a:prstClr val="black"/>
                </a:solidFill>
              </a:ln>
              <a:solidFill>
                <a:prstClr val="black"/>
              </a:solidFill>
              <a:latin typeface="Trebuchet MS" panose="020B0603020202020204"/>
            </a:endParaRPr>
          </a:p>
        </p:txBody>
      </p:sp>
      <p:sp>
        <p:nvSpPr>
          <p:cNvPr id="11" name="Left Bracket 10">
            <a:extLst>
              <a:ext uri="{FF2B5EF4-FFF2-40B4-BE49-F238E27FC236}">
                <a16:creationId xmlns:a16="http://schemas.microsoft.com/office/drawing/2014/main" id="{1189D446-B724-D999-25E5-9328FD6B6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56506" y="2823841"/>
            <a:ext cx="137603" cy="1671959"/>
          </a:xfrm>
          <a:prstGeom prst="leftBracket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342900"/>
            <a:endParaRPr lang="en-US" sz="1350">
              <a:ln w="12700">
                <a:solidFill>
                  <a:prstClr val="black"/>
                </a:solidFill>
              </a:ln>
              <a:solidFill>
                <a:prstClr val="black"/>
              </a:solidFill>
              <a:latin typeface="Trebuchet MS" panose="020B0603020202020204"/>
            </a:endParaRPr>
          </a:p>
        </p:txBody>
      </p:sp>
      <p:pic>
        <p:nvPicPr>
          <p:cNvPr id="6" name="Picture 5" descr="Example travel worksheet filled out for a single casual.">
            <a:extLst>
              <a:ext uri="{FF2B5EF4-FFF2-40B4-BE49-F238E27FC236}">
                <a16:creationId xmlns:a16="http://schemas.microsoft.com/office/drawing/2014/main" id="{FBC8A010-B95B-7781-1EB8-3A792F23A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109" y="457200"/>
            <a:ext cx="5508586" cy="4648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7D5C9EC-0354-EC7C-B745-0413FEC947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48200" y="475478"/>
            <a:ext cx="914400" cy="304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/>
            <a:endParaRPr lang="en-US" sz="1350">
              <a:solidFill>
                <a:prstClr val="white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178611713"/>
      </p:ext>
    </p:extLst>
  </p:cSld>
  <p:clrMapOvr>
    <a:masterClrMapping/>
  </p:clrMapOvr>
</p:sld>
</file>

<file path=ppt/theme/theme1.xml><?xml version="1.0" encoding="utf-8"?>
<a:theme xmlns:a="http://schemas.openxmlformats.org/drawingml/2006/main" name="1_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488</TotalTime>
  <Words>250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Trebuchet MS</vt:lpstr>
      <vt:lpstr>Wingdings</vt:lpstr>
      <vt:lpstr>Wingdings 3</vt:lpstr>
      <vt:lpstr>1_Facet</vt:lpstr>
      <vt:lpstr>Travel Worksheet  for a Crew</vt:lpstr>
      <vt:lpstr>Travel Worksheet  for a Single Casual</vt:lpstr>
    </vt:vector>
  </TitlesOfParts>
  <Company>Bureau of Land Management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Reimbursement Options</dc:title>
  <dc:creator>Endicott, Rebecca L</dc:creator>
  <cp:lastModifiedBy>Hugi, Jenny R</cp:lastModifiedBy>
  <cp:revision>28</cp:revision>
  <cp:lastPrinted>2016-12-05T22:01:09Z</cp:lastPrinted>
  <dcterms:created xsi:type="dcterms:W3CDTF">2016-05-25T20:22:06Z</dcterms:created>
  <dcterms:modified xsi:type="dcterms:W3CDTF">2024-02-14T17:29:01Z</dcterms:modified>
</cp:coreProperties>
</file>