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939" autoAdjust="0"/>
  </p:normalViewPr>
  <p:slideViewPr>
    <p:cSldViewPr>
      <p:cViewPr>
        <p:scale>
          <a:sx n="110" d="100"/>
          <a:sy n="110" d="100"/>
        </p:scale>
        <p:origin x="7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2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2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8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1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5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2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3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2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7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F3C8-5700-4E68-AB76-E8FFF1F6B13C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6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F3C8-5700-4E68-AB76-E8FFF1F6B13C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05162-8D0D-468C-BD57-5E0D8626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8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6078" y="0"/>
            <a:ext cx="8229600" cy="9144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Travel Reimbursement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Options Individual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Travel Worksheet </a:t>
            </a:r>
            <a:endParaRPr lang="en-US" sz="2000" u="sng" dirty="0" smtClean="0"/>
          </a:p>
          <a:p>
            <a:r>
              <a:rPr lang="en-US" sz="1600" b="1" dirty="0" smtClean="0"/>
              <a:t>Attach </a:t>
            </a:r>
            <a:r>
              <a:rPr lang="en-US" sz="1600" b="1" dirty="0"/>
              <a:t>to Batch Memo (crew reimbursement</a:t>
            </a:r>
            <a:r>
              <a:rPr lang="en-US" sz="1600" b="1" dirty="0" smtClean="0"/>
              <a:t>).</a:t>
            </a:r>
            <a:endParaRPr lang="en-US" sz="1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705600" cy="502443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00800" y="4456093"/>
            <a:ext cx="1524000" cy="1077218"/>
          </a:xfrm>
          <a:prstGeom prst="rect">
            <a:avLst/>
          </a:prstGeom>
          <a:solidFill>
            <a:schemeClr val="accent1">
              <a:tint val="2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FF0000"/>
                </a:solidFill>
              </a:rPr>
              <a:t>Per Diem Rate = $51 a day</a:t>
            </a:r>
          </a:p>
          <a:p>
            <a:r>
              <a:rPr lang="en-US" sz="800" b="1" dirty="0" smtClean="0">
                <a:solidFill>
                  <a:srgbClr val="FF0000"/>
                </a:solidFill>
              </a:rPr>
              <a:t>First &amp; Last Day = ¾ rate: $38.25</a:t>
            </a:r>
          </a:p>
          <a:p>
            <a:r>
              <a:rPr lang="en-US" sz="800" b="1" dirty="0" smtClean="0">
                <a:solidFill>
                  <a:srgbClr val="FF0000"/>
                </a:solidFill>
              </a:rPr>
              <a:t>Meal Breakdown:</a:t>
            </a:r>
          </a:p>
          <a:p>
            <a:r>
              <a:rPr lang="en-US" sz="800" b="1" dirty="0">
                <a:solidFill>
                  <a:srgbClr val="FF0000"/>
                </a:solidFill>
              </a:rPr>
              <a:t> </a:t>
            </a:r>
            <a:r>
              <a:rPr lang="en-US" sz="800" b="1" dirty="0" smtClean="0">
                <a:solidFill>
                  <a:srgbClr val="FF0000"/>
                </a:solidFill>
              </a:rPr>
              <a:t>  $11-Breakfast</a:t>
            </a:r>
          </a:p>
          <a:p>
            <a:r>
              <a:rPr lang="en-US" sz="800" b="1" dirty="0">
                <a:solidFill>
                  <a:srgbClr val="FF0000"/>
                </a:solidFill>
              </a:rPr>
              <a:t> </a:t>
            </a:r>
            <a:r>
              <a:rPr lang="en-US" sz="800" b="1" dirty="0" smtClean="0">
                <a:solidFill>
                  <a:srgbClr val="FF0000"/>
                </a:solidFill>
              </a:rPr>
              <a:t>  $12-Lunch</a:t>
            </a:r>
          </a:p>
          <a:p>
            <a:r>
              <a:rPr lang="en-US" sz="800" b="1" dirty="0" smtClean="0">
                <a:solidFill>
                  <a:srgbClr val="FF0000"/>
                </a:solidFill>
              </a:rPr>
              <a:t>   $23-Dinner</a:t>
            </a:r>
          </a:p>
          <a:p>
            <a:r>
              <a:rPr lang="en-US" sz="800" b="1" dirty="0">
                <a:solidFill>
                  <a:srgbClr val="FF0000"/>
                </a:solidFill>
              </a:rPr>
              <a:t> </a:t>
            </a:r>
            <a:r>
              <a:rPr lang="en-US" sz="800" b="1" dirty="0" smtClean="0">
                <a:solidFill>
                  <a:srgbClr val="FF0000"/>
                </a:solidFill>
              </a:rPr>
              <a:t>  </a:t>
            </a:r>
            <a:r>
              <a:rPr lang="en-US" sz="800" b="1" dirty="0" smtClean="0">
                <a:solidFill>
                  <a:srgbClr val="FF0000"/>
                </a:solidFill>
              </a:rPr>
              <a:t>$  5-I/E (Incidental Expenses)</a:t>
            </a:r>
            <a:endParaRPr lang="en-US" sz="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84488" y="1676400"/>
            <a:ext cx="1303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Indicate AD names and ECI’s if they have a common or similar last name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-76200" y="2895600"/>
            <a:ext cx="1303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Indicate Dates</a:t>
            </a:r>
          </a:p>
          <a:p>
            <a:pPr algn="ctr"/>
            <a:r>
              <a:rPr lang="en-US" sz="1200" b="1" dirty="0" smtClean="0"/>
              <a:t> &amp; </a:t>
            </a:r>
          </a:p>
          <a:p>
            <a:pPr algn="ctr"/>
            <a:r>
              <a:rPr lang="en-US" sz="1200" b="1" dirty="0" smtClean="0"/>
              <a:t>Type of Travel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-8288" y="5983069"/>
            <a:ext cx="1303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Ensure Approving Official signature is indicated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-76200" y="4114800"/>
            <a:ext cx="12569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Indicate dates to be reimbursed for M &amp; I/E, </a:t>
            </a:r>
          </a:p>
          <a:p>
            <a:pPr algn="ctr"/>
            <a:r>
              <a:rPr lang="en-US" sz="1200" b="1" dirty="0" smtClean="0"/>
              <a:t>the city/state of where they spent the night, and the 4-digit fire code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848600" y="1600200"/>
            <a:ext cx="12954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The 1</a:t>
            </a:r>
            <a:r>
              <a:rPr lang="en-US" sz="1200" b="1" baseline="30000" dirty="0" smtClean="0"/>
              <a:t>st</a:t>
            </a:r>
            <a:r>
              <a:rPr lang="en-US" sz="1200" b="1" dirty="0" smtClean="0"/>
              <a:t> day of travel </a:t>
            </a:r>
          </a:p>
          <a:p>
            <a:pPr algn="ctr"/>
            <a:r>
              <a:rPr lang="en-US" sz="900" b="1" dirty="0"/>
              <a:t>(</a:t>
            </a:r>
            <a:r>
              <a:rPr lang="en-US" sz="900" b="1" i="1" dirty="0"/>
              <a:t>3/4 rate which includes $5 incidental</a:t>
            </a:r>
            <a:r>
              <a:rPr lang="en-US" sz="900" b="1" dirty="0"/>
              <a:t>)</a:t>
            </a:r>
            <a:r>
              <a:rPr lang="en-US" sz="900" b="1" dirty="0" smtClean="0"/>
              <a:t> </a:t>
            </a:r>
            <a:r>
              <a:rPr lang="en-US" sz="1200" b="1" dirty="0" smtClean="0"/>
              <a:t>minus the cost </a:t>
            </a:r>
            <a:r>
              <a:rPr lang="en-US" sz="1200" b="1" dirty="0" smtClean="0"/>
              <a:t>of </a:t>
            </a:r>
            <a:r>
              <a:rPr lang="en-US" sz="1200" b="1" dirty="0" smtClean="0"/>
              <a:t>any</a:t>
            </a:r>
            <a:r>
              <a:rPr lang="en-US" sz="1200" b="1" dirty="0" smtClean="0"/>
              <a:t> meals </a:t>
            </a:r>
            <a:r>
              <a:rPr lang="en-US" sz="1200" b="1" dirty="0" smtClean="0"/>
              <a:t>that </a:t>
            </a:r>
            <a:r>
              <a:rPr lang="en-US" sz="1200" b="1" dirty="0" smtClean="0"/>
              <a:t>were </a:t>
            </a:r>
            <a:r>
              <a:rPr lang="en-US" sz="1200" b="1" dirty="0" smtClean="0"/>
              <a:t>provided: </a:t>
            </a:r>
          </a:p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$38.25 - $23 = $15.25        </a:t>
            </a:r>
          </a:p>
          <a:p>
            <a:pPr algn="ctr"/>
            <a:r>
              <a:rPr lang="en-US" sz="1200" b="1" dirty="0" smtClean="0"/>
              <a:t>total allowance for 1</a:t>
            </a:r>
            <a:r>
              <a:rPr lang="en-US" sz="1200" b="1" baseline="30000" dirty="0" smtClean="0"/>
              <a:t>st</a:t>
            </a:r>
            <a:r>
              <a:rPr lang="en-US" sz="1200" b="1" dirty="0" smtClean="0"/>
              <a:t> day.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947683" y="3949005"/>
            <a:ext cx="12725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All meals were provided at the incident; therefore only I/E’s of $5 were reimbursed 8/12-8/21/XX</a:t>
            </a:r>
            <a:endParaRPr lang="en-US" sz="1200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4897" y="1828800"/>
            <a:ext cx="1678303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963368" y="3171482"/>
            <a:ext cx="78923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682253" y="1694766"/>
            <a:ext cx="1905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153868" y="6248400"/>
            <a:ext cx="151313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26" idx="6"/>
          </p:cNvCxnSpPr>
          <p:nvPr/>
        </p:nvCxnSpPr>
        <p:spPr>
          <a:xfrm flipH="1">
            <a:off x="6477000" y="3185474"/>
            <a:ext cx="1638300" cy="10424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867400" y="4112419"/>
            <a:ext cx="609600" cy="23098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/>
          <p:cNvSpPr/>
          <p:nvPr/>
        </p:nvSpPr>
        <p:spPr>
          <a:xfrm>
            <a:off x="5181600" y="4343400"/>
            <a:ext cx="384048" cy="1523999"/>
          </a:xfrm>
          <a:prstGeom prst="leftBrace">
            <a:avLst>
              <a:gd name="adj1" fmla="val 8333"/>
              <a:gd name="adj2" fmla="val 4941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e 28"/>
          <p:cNvSpPr/>
          <p:nvPr/>
        </p:nvSpPr>
        <p:spPr>
          <a:xfrm>
            <a:off x="2971800" y="4112419"/>
            <a:ext cx="381000" cy="1870650"/>
          </a:xfrm>
          <a:prstGeom prst="rightBrac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06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6858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Travel Worksheet </a:t>
            </a:r>
            <a:endParaRPr lang="en-US" sz="2400" u="sng" dirty="0" smtClean="0"/>
          </a:p>
          <a:p>
            <a:r>
              <a:rPr lang="en-US" sz="1600" b="1" dirty="0" smtClean="0"/>
              <a:t>Attach </a:t>
            </a:r>
            <a:r>
              <a:rPr lang="en-US" sz="1600" b="1" dirty="0"/>
              <a:t>to </a:t>
            </a:r>
            <a:r>
              <a:rPr lang="en-US" sz="1600" b="1" dirty="0" smtClean="0"/>
              <a:t>OF-288 </a:t>
            </a:r>
            <a:r>
              <a:rPr lang="en-US" sz="1600" b="1" dirty="0"/>
              <a:t>(individual reimbursement).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331" y="1676400"/>
            <a:ext cx="62484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562600" y="1676400"/>
            <a:ext cx="2057400" cy="1169551"/>
          </a:xfrm>
          <a:prstGeom prst="rect">
            <a:avLst/>
          </a:prstGeom>
          <a:solidFill>
            <a:schemeClr val="accent1">
              <a:tint val="2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Per Diem Rate = $51 a day</a:t>
            </a:r>
          </a:p>
          <a:p>
            <a:r>
              <a:rPr lang="en-US" sz="1000" b="1" dirty="0" smtClean="0">
                <a:solidFill>
                  <a:srgbClr val="FF0000"/>
                </a:solidFill>
              </a:rPr>
              <a:t>First &amp; Last Day = ¾ rate: $38.25</a:t>
            </a:r>
          </a:p>
          <a:p>
            <a:r>
              <a:rPr lang="en-US" sz="1000" b="1" dirty="0" smtClean="0">
                <a:solidFill>
                  <a:srgbClr val="FF0000"/>
                </a:solidFill>
              </a:rPr>
              <a:t>Meal Breakdown:</a:t>
            </a:r>
          </a:p>
          <a:p>
            <a:r>
              <a:rPr lang="en-US" sz="1000" b="1" dirty="0">
                <a:solidFill>
                  <a:srgbClr val="FF0000"/>
                </a:solidFill>
              </a:rPr>
              <a:t> </a:t>
            </a:r>
            <a:r>
              <a:rPr lang="en-US" sz="1000" b="1" dirty="0" smtClean="0">
                <a:solidFill>
                  <a:srgbClr val="FF0000"/>
                </a:solidFill>
              </a:rPr>
              <a:t>  $11-Breakfast</a:t>
            </a:r>
          </a:p>
          <a:p>
            <a:r>
              <a:rPr lang="en-US" sz="1000" b="1" dirty="0">
                <a:solidFill>
                  <a:srgbClr val="FF0000"/>
                </a:solidFill>
              </a:rPr>
              <a:t> </a:t>
            </a:r>
            <a:r>
              <a:rPr lang="en-US" sz="1000" b="1" dirty="0" smtClean="0">
                <a:solidFill>
                  <a:srgbClr val="FF0000"/>
                </a:solidFill>
              </a:rPr>
              <a:t>  $12-Lunch</a:t>
            </a:r>
          </a:p>
          <a:p>
            <a:r>
              <a:rPr lang="en-US" sz="1000" b="1" dirty="0" smtClean="0">
                <a:solidFill>
                  <a:srgbClr val="FF0000"/>
                </a:solidFill>
              </a:rPr>
              <a:t>   $23-Dinner</a:t>
            </a:r>
          </a:p>
          <a:p>
            <a:r>
              <a:rPr lang="en-US" sz="1000" b="1" dirty="0">
                <a:solidFill>
                  <a:srgbClr val="FF0000"/>
                </a:solidFill>
              </a:rPr>
              <a:t> </a:t>
            </a:r>
            <a:r>
              <a:rPr lang="en-US" sz="1000" b="1" dirty="0" smtClean="0">
                <a:solidFill>
                  <a:srgbClr val="FF0000"/>
                </a:solidFill>
              </a:rPr>
              <a:t>  $  </a:t>
            </a:r>
            <a:r>
              <a:rPr lang="en-US" sz="1000" b="1" dirty="0" smtClean="0">
                <a:solidFill>
                  <a:srgbClr val="FF0000"/>
                </a:solidFill>
              </a:rPr>
              <a:t>5-I/E (Incidental Expenses)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1" y="1600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Indicate AD name and ECI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590800"/>
            <a:ext cx="1333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Indicate Dates </a:t>
            </a:r>
          </a:p>
          <a:p>
            <a:pPr algn="ctr"/>
            <a:r>
              <a:rPr lang="en-US" sz="1200" b="1" dirty="0" smtClean="0"/>
              <a:t>&amp; </a:t>
            </a:r>
          </a:p>
          <a:p>
            <a:pPr algn="ctr"/>
            <a:r>
              <a:rPr lang="en-US" sz="1200" b="1" dirty="0" smtClean="0"/>
              <a:t>Type of Travel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199" y="3581400"/>
            <a:ext cx="12569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Indicate dates to be reimbursed for M &amp; I/E, </a:t>
            </a:r>
          </a:p>
          <a:p>
            <a:pPr algn="ctr"/>
            <a:r>
              <a:rPr lang="en-US" sz="1200" b="1" dirty="0" smtClean="0"/>
              <a:t>the city/state of where they spent the night, and the 4-digit fire code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" y="53340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Ensure Approving Official signature is indicated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1219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Per diem rate example for John Smith’s worksheet: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696200" y="1600200"/>
            <a:ext cx="13716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The 1</a:t>
            </a:r>
            <a:r>
              <a:rPr lang="en-US" sz="1200" b="1" baseline="30000" dirty="0" smtClean="0"/>
              <a:t>st</a:t>
            </a:r>
            <a:r>
              <a:rPr lang="en-US" sz="1200" b="1" dirty="0" smtClean="0"/>
              <a:t> day of travel </a:t>
            </a:r>
          </a:p>
          <a:p>
            <a:pPr algn="ctr"/>
            <a:r>
              <a:rPr lang="en-US" sz="1000" b="1" dirty="0" smtClean="0"/>
              <a:t>(</a:t>
            </a:r>
            <a:r>
              <a:rPr lang="en-US" sz="1000" b="1" i="1" dirty="0" smtClean="0"/>
              <a:t>3/4 rate which includes $5 incidental</a:t>
            </a:r>
            <a:r>
              <a:rPr lang="en-US" sz="1000" b="1" dirty="0" smtClean="0"/>
              <a:t>) </a:t>
            </a:r>
            <a:r>
              <a:rPr lang="en-US" sz="1200" b="1" dirty="0"/>
              <a:t>minus the cost of any meals that were provided: </a:t>
            </a:r>
          </a:p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$</a:t>
            </a:r>
            <a:r>
              <a:rPr lang="en-US" sz="1000" b="1" dirty="0" smtClean="0">
                <a:solidFill>
                  <a:srgbClr val="FF0000"/>
                </a:solidFill>
              </a:rPr>
              <a:t>38.25 - $23 = $15.25 </a:t>
            </a:r>
            <a:r>
              <a:rPr lang="en-US" sz="1200" b="1" dirty="0" smtClean="0"/>
              <a:t>total allowance for 1</a:t>
            </a:r>
            <a:r>
              <a:rPr lang="en-US" sz="1200" b="1" baseline="30000" dirty="0" smtClean="0"/>
              <a:t>st</a:t>
            </a:r>
            <a:r>
              <a:rPr lang="en-US" sz="1200" b="1" dirty="0" smtClean="0"/>
              <a:t> day.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719083" y="5200471"/>
            <a:ext cx="12725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Ensure POV mileage</a:t>
            </a:r>
          </a:p>
          <a:p>
            <a:pPr algn="ctr"/>
            <a:r>
              <a:rPr lang="en-US" sz="1200" b="1" dirty="0" smtClean="0"/>
              <a:t>is indicated, reimbursement </a:t>
            </a:r>
          </a:p>
          <a:p>
            <a:pPr algn="ctr"/>
            <a:r>
              <a:rPr lang="en-US" sz="1200" b="1" dirty="0" smtClean="0"/>
              <a:t>rate is .54 cents per mile 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719083" y="3644205"/>
            <a:ext cx="12725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All meals were provided at the incident; therefore only I/E’s of $5 were reimbursed 8/12-8/21/XX</a:t>
            </a:r>
            <a:endParaRPr lang="en-US" sz="1200" b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180731" y="2845951"/>
            <a:ext cx="876669" cy="2931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990600" y="5638800"/>
            <a:ext cx="1752600" cy="20303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019800" y="2642347"/>
            <a:ext cx="1752600" cy="13200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219200" y="1831032"/>
            <a:ext cx="1447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Oval 1024"/>
          <p:cNvSpPr/>
          <p:nvPr/>
        </p:nvSpPr>
        <p:spPr>
          <a:xfrm>
            <a:off x="6248400" y="3962400"/>
            <a:ext cx="140933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248399" y="5486399"/>
            <a:ext cx="1409331" cy="3554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1026"/>
          <p:cNvSpPr/>
          <p:nvPr/>
        </p:nvSpPr>
        <p:spPr>
          <a:xfrm>
            <a:off x="3810000" y="3343365"/>
            <a:ext cx="2438399" cy="245727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ight Brace 1028"/>
          <p:cNvSpPr/>
          <p:nvPr/>
        </p:nvSpPr>
        <p:spPr>
          <a:xfrm>
            <a:off x="2895600" y="3962399"/>
            <a:ext cx="460248" cy="1777915"/>
          </a:xfrm>
          <a:prstGeom prst="rightBrace">
            <a:avLst/>
          </a:prstGeom>
          <a:noFill/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1596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Travel Reimbursement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Options Individual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8026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84E9C64CB6B147B71CF58466C5AAD3" ma:contentTypeVersion="12" ma:contentTypeDescription="Create a new document." ma:contentTypeScope="" ma:versionID="7385a96b66710b878c5039c8fcb80aef">
  <xsd:schema xmlns:xsd="http://www.w3.org/2001/XMLSchema" xmlns:xs="http://www.w3.org/2001/XMLSchema" xmlns:p="http://schemas.microsoft.com/office/2006/metadata/properties" xmlns:ns2="9cfaae7c-72d7-4574-bee5-da0a2b533dde" xmlns:ns3="f1719a4e-b5b9-4c32-8e90-eba2871f0a28" targetNamespace="http://schemas.microsoft.com/office/2006/metadata/properties" ma:root="true" ma:fieldsID="5d8cf9c3d93b1cbdac762c338e308d13" ns2:_="" ns3:_="">
    <xsd:import namespace="9cfaae7c-72d7-4574-bee5-da0a2b533dde"/>
    <xsd:import namespace="f1719a4e-b5b9-4c32-8e90-eba2871f0a2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faae7c-72d7-4574-bee5-da0a2b533d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719a4e-b5b9-4c32-8e90-eba2871f0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17C6DD-A260-491C-A7DF-B8C3CCDF0F59}"/>
</file>

<file path=customXml/itemProps2.xml><?xml version="1.0" encoding="utf-8"?>
<ds:datastoreItem xmlns:ds="http://schemas.openxmlformats.org/officeDocument/2006/customXml" ds:itemID="{F9A13ACC-1431-4D57-A078-7A031BFF903C}"/>
</file>

<file path=customXml/itemProps3.xml><?xml version="1.0" encoding="utf-8"?>
<ds:datastoreItem xmlns:ds="http://schemas.openxmlformats.org/officeDocument/2006/customXml" ds:itemID="{9435663F-1AC2-4BD6-AF9D-2172194234E5}"/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326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Travel Reimbursement Options Individual</vt:lpstr>
      <vt:lpstr>Travel Reimbursement Options Individual</vt:lpstr>
    </vt:vector>
  </TitlesOfParts>
  <Company>Bureau of Land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Reimbursement Options</dc:title>
  <dc:creator>Endicott, Rebecca L</dc:creator>
  <cp:lastModifiedBy>Endicott, Rebecca L</cp:lastModifiedBy>
  <cp:revision>25</cp:revision>
  <cp:lastPrinted>2016-12-05T22:01:09Z</cp:lastPrinted>
  <dcterms:created xsi:type="dcterms:W3CDTF">2016-05-25T20:22:06Z</dcterms:created>
  <dcterms:modified xsi:type="dcterms:W3CDTF">2016-12-05T22:36:59Z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0x0101000E84E9C64CB6B147B71CF58466C5AAD3</vt:lpwstr>
  </property>
</Properties>
</file>