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8" r:id="rId6"/>
    <p:sldId id="259" r:id="rId7"/>
    <p:sldId id="260" r:id="rId8"/>
    <p:sldId id="271" r:id="rId9"/>
    <p:sldId id="270" r:id="rId10"/>
    <p:sldId id="27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600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7C9"/>
    <a:srgbClr val="F2F2F2"/>
    <a:srgbClr val="014067"/>
    <a:srgbClr val="3F3F3F"/>
    <a:srgbClr val="014E7D"/>
    <a:srgbClr val="013657"/>
    <a:srgbClr val="01456F"/>
    <a:srgbClr val="014B7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4" autoAdjust="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pos="3840"/>
        <p:guide pos="60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12/31/2019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12/31/2019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B154C1-CE47-4220-9832-4FD0868A64A8}"/>
              </a:ext>
            </a:extLst>
          </p:cNvPr>
          <p:cNvSpPr txBox="1"/>
          <p:nvPr userDrawn="1"/>
        </p:nvSpPr>
        <p:spPr>
          <a:xfrm>
            <a:off x="11073384" y="237744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fc.gov/programs/cpc_forms.html" TargetMode="External"/><Relationship Id="rId2" Type="http://schemas.openxmlformats.org/officeDocument/2006/relationships/hyperlink" Target="https://go.microsoft.com/fwlink/?linkid=2006808&amp;clcid=0x409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irs.gov/forms-pubs/about-form-w-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fc.gov/programs/cpc_forms.html" TargetMode="External"/><Relationship Id="rId2" Type="http://schemas.openxmlformats.org/officeDocument/2006/relationships/hyperlink" Target="https://go.microsoft.com/fwlink/?linkid=2006808&amp;clcid=0x409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 descr="Company name and logo group of information&#10;">
            <a:extLst>
              <a:ext uri="{FF2B5EF4-FFF2-40B4-BE49-F238E27FC236}">
                <a16:creationId xmlns:a16="http://schemas.microsoft.com/office/drawing/2014/main" id="{5B07AEC6-55AE-4E18-BEEA-A226E87C7897}"/>
              </a:ext>
            </a:extLst>
          </p:cNvPr>
          <p:cNvGrpSpPr/>
          <p:nvPr/>
        </p:nvGrpSpPr>
        <p:grpSpPr>
          <a:xfrm>
            <a:off x="2959717" y="2814210"/>
            <a:ext cx="1881541" cy="1118752"/>
            <a:chOff x="2955850" y="2902286"/>
            <a:chExt cx="1881541" cy="111875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4DF2E04-7632-4FED-B0BF-8FB243D982A3}"/>
                </a:ext>
              </a:extLst>
            </p:cNvPr>
            <p:cNvSpPr txBox="1"/>
            <p:nvPr/>
          </p:nvSpPr>
          <p:spPr>
            <a:xfrm>
              <a:off x="3238428" y="2902286"/>
              <a:ext cx="12955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FR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C9A1C71-347B-44A9-88B4-692D9731582D}"/>
                </a:ext>
              </a:extLst>
            </p:cNvPr>
            <p:cNvSpPr txBox="1"/>
            <p:nvPr/>
          </p:nvSpPr>
          <p:spPr>
            <a:xfrm>
              <a:off x="2955850" y="3713261"/>
              <a:ext cx="18815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cs typeface="Calibri Light" panose="020F0302020204030204" pitchFamily="34" charset="0"/>
                </a:rPr>
                <a:t>FABRIKAM RESIDENCES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721" y="1777484"/>
            <a:ext cx="4853573" cy="1616252"/>
          </a:xfrm>
        </p:spPr>
        <p:txBody>
          <a:bodyPr>
            <a:normAutofit/>
          </a:bodyPr>
          <a:lstStyle/>
          <a:p>
            <a:r>
              <a:rPr lang="en-US" sz="5400" dirty="0"/>
              <a:t>2020 Form W-4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Newly designed 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Changing from Allowances to Deductions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08DE4C-6429-4283-9007-2B4E1EC48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30" y="45720"/>
            <a:ext cx="5353050" cy="676656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4DE648-879A-46D7-AE80-720B656E775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580" y="45720"/>
            <a:ext cx="917097" cy="935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C63737-9AA8-40EF-8A72-8396043019C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602" y="6071523"/>
            <a:ext cx="473710" cy="436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2C00B2-9956-45DF-8A13-E112DCF23E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981" y="6075014"/>
            <a:ext cx="473075" cy="44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6D6574-35B5-450E-9D59-31153F6B7C4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270" y="6020404"/>
            <a:ext cx="422910" cy="499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63FCC9C-2BBE-4FF5-9EE4-9BB2C59542F8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755" y="6059139"/>
            <a:ext cx="401320" cy="461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1CA16A-993E-43BA-BDDC-9E427CF9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493" y="1987420"/>
            <a:ext cx="4911633" cy="1789855"/>
          </a:xfrm>
        </p:spPr>
        <p:txBody>
          <a:bodyPr/>
          <a:lstStyle/>
          <a:p>
            <a:r>
              <a:rPr lang="en-US" dirty="0"/>
              <a:t>Step 1:</a:t>
            </a:r>
            <a:endParaRPr lang="en-US" b="0" dirty="0">
              <a:latin typeface="Calibri Light" panose="020F03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3A021-7C19-4C85-B48B-EFEA732C1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7493" y="3792046"/>
            <a:ext cx="8842953" cy="23083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1" dirty="0"/>
              <a:t>1a)  First Name, Middle Initial, Last Name, Mailing Address               1b)  Complete Social Security Number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1" dirty="0"/>
              <a:t>1c)  Marital Status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b="1" dirty="0"/>
              <a:t>Single or Married filing separately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b="1" dirty="0"/>
              <a:t>Married filing jointly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b="1" dirty="0"/>
              <a:t>Head of household     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3DAE74-C8CF-40D4-9BEA-BF6B74EFE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770" y="635056"/>
            <a:ext cx="7892144" cy="2339457"/>
          </a:xfrm>
          <a:prstGeom prst="rect">
            <a:avLst/>
          </a:prstGeom>
          <a:ln>
            <a:solidFill>
              <a:srgbClr val="0937C9"/>
            </a:solidFill>
          </a:ln>
        </p:spPr>
      </p:pic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739094"/>
          </a:xfrm>
        </p:spPr>
        <p:txBody>
          <a:bodyPr/>
          <a:lstStyle/>
          <a:p>
            <a:r>
              <a:rPr lang="en-US" dirty="0"/>
              <a:t>Steps 3 &amp; 4:</a:t>
            </a:r>
            <a:endParaRPr lang="en-US" b="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192483"/>
            <a:ext cx="5564622" cy="396270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If you are claiming Dependents, you must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multiply the number of qualifying children  under age 17 by $2,000.00, and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number of other dependents by $500.00,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ADD the amounts and enter the total amount on line 3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r>
              <a:rPr lang="en-US" dirty="0"/>
              <a:t>If you would like Extra Withholding from each payment, enter the amount on line 4c.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80EBB3-4EBE-4AD0-949B-3578C9DFA8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6B71D135-F04D-4FCC-A10A-F5BB8CA0A091}"/>
              </a:ext>
            </a:extLst>
          </p:cNvPr>
          <p:cNvSpPr txBox="1">
            <a:spLocks/>
          </p:cNvSpPr>
          <p:nvPr/>
        </p:nvSpPr>
        <p:spPr>
          <a:xfrm>
            <a:off x="538304" y="141237"/>
            <a:ext cx="11122318" cy="1215566"/>
          </a:xfrm>
          <a:prstGeom prst="rect">
            <a:avLst/>
          </a:prstGeom>
        </p:spPr>
        <p:txBody>
          <a:bodyPr vert="horz" lIns="91440" tIns="45720" rIns="91440" bIns="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0000"/>
                </a:solidFill>
              </a:rPr>
              <a:t>Complete Steps 2-4 ONLY if they apply to you; otherwise, skip to Step 5.</a:t>
            </a:r>
            <a:endParaRPr lang="en-US" b="0" dirty="0">
              <a:solidFill>
                <a:srgbClr val="FF000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7EB5ECA-6B5D-4CC3-BB07-CD2FE9D2B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473" y="1356803"/>
            <a:ext cx="5458997" cy="5272597"/>
          </a:xfrm>
          <a:prstGeom prst="rect">
            <a:avLst/>
          </a:prstGeom>
          <a:ln>
            <a:solidFill>
              <a:srgbClr val="0937C9"/>
            </a:solidFill>
          </a:ln>
        </p:spPr>
      </p:pic>
    </p:spTree>
    <p:extLst>
      <p:ext uri="{BB962C8B-B14F-4D97-AF65-F5344CB8AC3E}">
        <p14:creationId xmlns:p14="http://schemas.microsoft.com/office/powerpoint/2010/main" val="972005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622681"/>
            <a:ext cx="7342622" cy="1215566"/>
          </a:xfrm>
        </p:spPr>
        <p:txBody>
          <a:bodyPr/>
          <a:lstStyle/>
          <a:p>
            <a:r>
              <a:rPr lang="en-US" b="0" dirty="0"/>
              <a:t>Claiming Exempt</a:t>
            </a:r>
          </a:p>
        </p:txBody>
      </p:sp>
      <p:sp>
        <p:nvSpPr>
          <p:cNvPr id="43" name="Text Placeholder 8">
            <a:extLst>
              <a:ext uri="{FF2B5EF4-FFF2-40B4-BE49-F238E27FC236}">
                <a16:creationId xmlns:a16="http://schemas.microsoft.com/office/drawing/2014/main" id="{EA7C22CB-613A-4C0B-90B3-4A405F793D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1981582"/>
            <a:ext cx="7342621" cy="608895"/>
          </a:xfrm>
        </p:spPr>
        <p:txBody>
          <a:bodyPr/>
          <a:lstStyle/>
          <a:p>
            <a:r>
              <a:rPr lang="en-US" b="1" dirty="0"/>
              <a:t>NO FEDERAL TAXES DEDUCTED FROM</a:t>
            </a:r>
          </a:p>
          <a:p>
            <a:r>
              <a:rPr lang="en-US" b="1" dirty="0"/>
              <a:t>PAYMENTS</a:t>
            </a:r>
          </a:p>
        </p:txBody>
      </p:sp>
      <p:sp>
        <p:nvSpPr>
          <p:cNvPr id="42" name="Content Placeholder 6">
            <a:extLst>
              <a:ext uri="{FF2B5EF4-FFF2-40B4-BE49-F238E27FC236}">
                <a16:creationId xmlns:a16="http://schemas.microsoft.com/office/drawing/2014/main" id="{55EACD59-7C51-4810-94C6-BCB4D1234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If you are claiming </a:t>
            </a:r>
            <a:r>
              <a:rPr lang="en-US" dirty="0">
                <a:solidFill>
                  <a:srgbClr val="FF0000"/>
                </a:solidFill>
              </a:rPr>
              <a:t>EXEMPT</a:t>
            </a:r>
            <a:r>
              <a:rPr lang="en-US" dirty="0"/>
              <a:t>, you must write </a:t>
            </a:r>
            <a:r>
              <a:rPr lang="en-US" dirty="0">
                <a:solidFill>
                  <a:srgbClr val="FF0000"/>
                </a:solidFill>
              </a:rPr>
              <a:t>EXEMPT</a:t>
            </a:r>
            <a:r>
              <a:rPr lang="en-US" dirty="0"/>
              <a:t> under line 4c</a:t>
            </a:r>
          </a:p>
          <a:p>
            <a:pPr lvl="0"/>
            <a:r>
              <a:rPr lang="en-US" dirty="0"/>
              <a:t>Lines 3, 4a, 4b, and 4c must be left blank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267D224-5586-43DC-82CA-8605E15829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F6E0C1-C6F1-4622-BF88-2A8A3E35DE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D89DFC-CDD6-40EE-8550-2EF870E95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324" y="1435100"/>
            <a:ext cx="5343525" cy="4807292"/>
          </a:xfrm>
          <a:prstGeom prst="rect">
            <a:avLst/>
          </a:prstGeom>
          <a:ln>
            <a:solidFill>
              <a:srgbClr val="0937C9"/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F08BA2D-95F5-4B30-97F0-B4C2C1FE476F}"/>
              </a:ext>
            </a:extLst>
          </p:cNvPr>
          <p:cNvCxnSpPr>
            <a:cxnSpLocks/>
          </p:cNvCxnSpPr>
          <p:nvPr/>
        </p:nvCxnSpPr>
        <p:spPr>
          <a:xfrm flipH="1">
            <a:off x="11617677" y="3925770"/>
            <a:ext cx="244316" cy="4415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EA3199C-C9CF-4297-AFB9-C033409D69E5}"/>
              </a:ext>
            </a:extLst>
          </p:cNvPr>
          <p:cNvSpPr txBox="1"/>
          <p:nvPr/>
        </p:nvSpPr>
        <p:spPr>
          <a:xfrm>
            <a:off x="11073384" y="320040"/>
            <a:ext cx="813814" cy="4937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66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1CA16A-993E-43BA-BDDC-9E427CF9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493" y="1987420"/>
            <a:ext cx="4911633" cy="1789855"/>
          </a:xfrm>
        </p:spPr>
        <p:txBody>
          <a:bodyPr/>
          <a:lstStyle/>
          <a:p>
            <a:r>
              <a:rPr lang="en-US" dirty="0"/>
              <a:t>Step 5:</a:t>
            </a:r>
            <a:endParaRPr lang="en-US" b="0" dirty="0">
              <a:latin typeface="Calibri Light" panose="020F03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3A021-7C19-4C85-B48B-EFEA732C1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7493" y="3792046"/>
            <a:ext cx="8842953" cy="75478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Sign and date Form W-4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A357FF-3AE9-4F08-80C0-5C602AC9F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293" y="831479"/>
            <a:ext cx="8555487" cy="2050868"/>
          </a:xfrm>
          <a:prstGeom prst="rect">
            <a:avLst/>
          </a:prstGeom>
          <a:ln>
            <a:solidFill>
              <a:srgbClr val="0937C9"/>
            </a:solidFill>
          </a:ln>
        </p:spPr>
      </p:pic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49749088-06CC-467C-A925-6D4C33E127D9}"/>
              </a:ext>
            </a:extLst>
          </p:cNvPr>
          <p:cNvSpPr/>
          <p:nvPr/>
        </p:nvSpPr>
        <p:spPr>
          <a:xfrm>
            <a:off x="2737608" y="4546833"/>
            <a:ext cx="6566899" cy="156874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Previous years Form W-4s will be VOID as of  January 2020.</a:t>
            </a:r>
          </a:p>
        </p:txBody>
      </p:sp>
    </p:spTree>
    <p:extLst>
      <p:ext uri="{BB962C8B-B14F-4D97-AF65-F5344CB8AC3E}">
        <p14:creationId xmlns:p14="http://schemas.microsoft.com/office/powerpoint/2010/main" val="2042221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new 2020 Form W-4: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667512" y="2285768"/>
            <a:ext cx="102692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hlinkClick r:id="rId3"/>
              </a:rPr>
              <a:t> </a:t>
            </a:r>
          </a:p>
          <a:p>
            <a:r>
              <a:rPr lang="en-US" sz="3200" dirty="0">
                <a:hlinkClick r:id="rId3"/>
              </a:rPr>
              <a:t>https://www.nifc.gov/programs/cpc_forms.html</a:t>
            </a:r>
            <a:endParaRPr lang="en-US" sz="3200" u="sng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4BD05F-6F41-4DC6-98B4-D58BCFF6D6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349858-5FBA-4BC6-BACC-D1336A53C93E}"/>
              </a:ext>
            </a:extLst>
          </p:cNvPr>
          <p:cNvSpPr txBox="1"/>
          <p:nvPr/>
        </p:nvSpPr>
        <p:spPr>
          <a:xfrm>
            <a:off x="768096" y="2267712"/>
            <a:ext cx="653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Casual Payment Center Website: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4EE71F-9277-40D7-A10D-EDE873A06E4B}"/>
              </a:ext>
            </a:extLst>
          </p:cNvPr>
          <p:cNvSpPr txBox="1"/>
          <p:nvPr/>
        </p:nvSpPr>
        <p:spPr>
          <a:xfrm>
            <a:off x="755904" y="4066032"/>
            <a:ext cx="653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IRS Website:</a:t>
            </a:r>
          </a:p>
        </p:txBody>
      </p:sp>
      <p:sp>
        <p:nvSpPr>
          <p:cNvPr id="7" name="TextBox 6">
            <a:hlinkClick r:id="rId2"/>
            <a:extLst>
              <a:ext uri="{FF2B5EF4-FFF2-40B4-BE49-F238E27FC236}">
                <a16:creationId xmlns:a16="http://schemas.microsoft.com/office/drawing/2014/main" id="{1EC5BDA5-87A7-499B-9D94-FC00FA3AE6F7}"/>
              </a:ext>
            </a:extLst>
          </p:cNvPr>
          <p:cNvSpPr txBox="1"/>
          <p:nvPr/>
        </p:nvSpPr>
        <p:spPr>
          <a:xfrm>
            <a:off x="664464" y="3897928"/>
            <a:ext cx="102692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hlinkClick r:id="rId3"/>
              </a:rPr>
              <a:t> </a:t>
            </a:r>
          </a:p>
          <a:p>
            <a:r>
              <a:rPr lang="en-US" sz="3200" dirty="0">
                <a:hlinkClick r:id="rId4"/>
              </a:rPr>
              <a:t>https://www.irs.gov/forms-pubs/about-form-w-4</a:t>
            </a:r>
            <a:endParaRPr lang="en-US" sz="3200" u="sng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84A73-46EF-41D5-94C0-ADBD204C3FA7}"/>
              </a:ext>
            </a:extLst>
          </p:cNvPr>
          <p:cNvSpPr txBox="1"/>
          <p:nvPr/>
        </p:nvSpPr>
        <p:spPr>
          <a:xfrm>
            <a:off x="11073384" y="320040"/>
            <a:ext cx="813814" cy="493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FAQs: 2020 Form W-4: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407453" y="2280928"/>
            <a:ext cx="10269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hlinkClick r:id="rId3"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4BD05F-6F41-4DC6-98B4-D58BCFF6D6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349858-5FBA-4BC6-BACC-D1336A53C93E}"/>
              </a:ext>
            </a:extLst>
          </p:cNvPr>
          <p:cNvSpPr txBox="1"/>
          <p:nvPr/>
        </p:nvSpPr>
        <p:spPr>
          <a:xfrm>
            <a:off x="755903" y="2279030"/>
            <a:ext cx="1049373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When can we start using the new 2020 Form W-4?</a:t>
            </a:r>
          </a:p>
          <a:p>
            <a:r>
              <a:rPr lang="en-US" i="1" dirty="0"/>
              <a:t>The newly designed 2020 Form W-4 can be used with respect to wages to be paid in 2020 (all new hires should use the new form).</a:t>
            </a:r>
          </a:p>
          <a:p>
            <a:endParaRPr lang="en-US" b="1" dirty="0"/>
          </a:p>
          <a:p>
            <a:r>
              <a:rPr lang="en-US" sz="24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Are returning employees required to use the redesigned form?</a:t>
            </a:r>
          </a:p>
          <a:p>
            <a:r>
              <a:rPr lang="en-US" i="1" dirty="0"/>
              <a:t>No. Employees who have furnished Form W-4 in any year before 2020 </a:t>
            </a:r>
            <a:r>
              <a:rPr lang="en-US" b="1" i="1" dirty="0"/>
              <a:t>are not </a:t>
            </a:r>
            <a:r>
              <a:rPr lang="en-US" i="1" dirty="0"/>
              <a:t>required to furnish a new form merely because of the redesign. Employers will continue to compute withholding based on the information from the employees most recently furnished Form W-4.</a:t>
            </a:r>
          </a:p>
          <a:p>
            <a:endParaRPr lang="en-US" i="1" dirty="0"/>
          </a:p>
          <a:p>
            <a:r>
              <a:rPr lang="en-US" sz="24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What about employees paid prior to 2020 who want to adjust withholding from their pay dated January 1, 2020, or later?</a:t>
            </a:r>
          </a:p>
          <a:p>
            <a:r>
              <a:rPr lang="en-US" i="1" dirty="0"/>
              <a:t>Employees must use the redesigned form.</a:t>
            </a:r>
          </a:p>
          <a:p>
            <a:endParaRPr lang="en-US" i="1" dirty="0"/>
          </a:p>
          <a:p>
            <a:pPr algn="r"/>
            <a:r>
              <a:rPr lang="en-US" sz="1000" i="1" dirty="0"/>
              <a:t>https://www.irs.gov/newsroom/faqs-on-the-2020-form-w-4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84A73-46EF-41D5-94C0-ADBD204C3FA7}"/>
              </a:ext>
            </a:extLst>
          </p:cNvPr>
          <p:cNvSpPr txBox="1"/>
          <p:nvPr/>
        </p:nvSpPr>
        <p:spPr>
          <a:xfrm>
            <a:off x="11073384" y="320040"/>
            <a:ext cx="813814" cy="493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4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84E9C64CB6B147B71CF58466C5AAD3" ma:contentTypeVersion="12" ma:contentTypeDescription="Create a new document." ma:contentTypeScope="" ma:versionID="7385a96b66710b878c5039c8fcb80aef">
  <xsd:schema xmlns:xsd="http://www.w3.org/2001/XMLSchema" xmlns:xs="http://www.w3.org/2001/XMLSchema" xmlns:p="http://schemas.microsoft.com/office/2006/metadata/properties" xmlns:ns2="9cfaae7c-72d7-4574-bee5-da0a2b533dde" xmlns:ns3="f1719a4e-b5b9-4c32-8e90-eba2871f0a28" targetNamespace="http://schemas.microsoft.com/office/2006/metadata/properties" ma:root="true" ma:fieldsID="5d8cf9c3d93b1cbdac762c338e308d13" ns2:_="" ns3:_="">
    <xsd:import namespace="9cfaae7c-72d7-4574-bee5-da0a2b533dde"/>
    <xsd:import namespace="f1719a4e-b5b9-4c32-8e90-eba2871f0a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aae7c-72d7-4574-bee5-da0a2b533d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19a4e-b5b9-4c32-8e90-eba2871f0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3C9391-DE86-4D72-B329-E297787FAFE2}"/>
</file>

<file path=customXml/itemProps2.xml><?xml version="1.0" encoding="utf-8"?>
<ds:datastoreItem xmlns:ds="http://schemas.openxmlformats.org/officeDocument/2006/customXml" ds:itemID="{C87F4215-C6BB-44A3-9A5E-9446E6835900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light</Template>
  <TotalTime>0</TotalTime>
  <Words>376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Gill Sans SemiBold</vt:lpstr>
      <vt:lpstr>Times New Roman</vt:lpstr>
      <vt:lpstr>Wingdings</vt:lpstr>
      <vt:lpstr>Office Theme</vt:lpstr>
      <vt:lpstr>2020 Form W-4</vt:lpstr>
      <vt:lpstr>Step 1:</vt:lpstr>
      <vt:lpstr>Steps 3 &amp; 4:</vt:lpstr>
      <vt:lpstr>Claiming Exempt</vt:lpstr>
      <vt:lpstr>Step 5:</vt:lpstr>
      <vt:lpstr>Find the new 2020 Form W-4:</vt:lpstr>
      <vt:lpstr>FAQs: 2020 Form W-4: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2019-12-18T16:17:59Z</dcterms:created>
  <dcterms:modified xsi:type="dcterms:W3CDTF">2019-12-31T18:23:24Z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0x0101000E84E9C64CB6B147B71CF58466C5AAD3</vt:lpwstr>
  </property>
</Properties>
</file>