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350" r:id="rId5"/>
    <p:sldId id="367" r:id="rId6"/>
    <p:sldId id="365" r:id="rId7"/>
    <p:sldId id="371" r:id="rId8"/>
    <p:sldId id="366" r:id="rId9"/>
    <p:sldId id="369" r:id="rId10"/>
    <p:sldId id="361" r:id="rId11"/>
    <p:sldId id="370" r:id="rId12"/>
    <p:sldId id="353" r:id="rId13"/>
    <p:sldId id="373" r:id="rId14"/>
    <p:sldId id="374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81" d="100"/>
          <a:sy n="81" d="100"/>
        </p:scale>
        <p:origin x="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fc.gov/programs/casual-payment-center" TargetMode="External"/><Relationship Id="rId2" Type="http://schemas.openxmlformats.org/officeDocument/2006/relationships/hyperlink" Target="mailto:casualpay@blm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393" y="1541568"/>
            <a:ext cx="6862194" cy="2088784"/>
          </a:xfrm>
        </p:spPr>
        <p:txBody>
          <a:bodyPr/>
          <a:lstStyle/>
          <a:p>
            <a:pPr algn="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Fire Season Review</a:t>
            </a:r>
            <a:br>
              <a:rPr lang="en-US" dirty="0"/>
            </a:br>
            <a:r>
              <a:rPr lang="en-US" dirty="0"/>
              <a:t>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340543"/>
            <a:ext cx="5491570" cy="953337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DOI Casual Payment Center</a:t>
            </a:r>
            <a:r>
              <a:rPr lang="en-US" sz="2800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5DECB-972D-45AE-AAE5-2E49C79DC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796" y="5225573"/>
            <a:ext cx="1255885" cy="11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E0BAF-EF52-421B-A6AE-304DC7E71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34" y="5277393"/>
            <a:ext cx="1274174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46AF5-B54F-47A1-92DD-895AF17A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903" y="5223842"/>
            <a:ext cx="1113486" cy="115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37853-807B-437D-8495-BC9D0D388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006" y="5223842"/>
            <a:ext cx="1004447" cy="1085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DCBA5-F589-45B5-BF1F-176152FE7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4333" y="5277393"/>
            <a:ext cx="1004447" cy="10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1636831"/>
            <a:ext cx="9446715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FEHB Conditional Offer Forms</a:t>
            </a:r>
            <a:br>
              <a:rPr lang="en-US" dirty="0"/>
            </a:br>
            <a:r>
              <a:rPr lang="en-US" sz="1800" b="0" dirty="0"/>
              <a:t>for BLM &amp; BIA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2" name="Picture 1" descr="BLM FEHB Statistics.  69% declined coverage, 23% elected coverage, 8% qualified for coverage and less than 1% enrolled.">
            <a:extLst>
              <a:ext uri="{FF2B5EF4-FFF2-40B4-BE49-F238E27FC236}">
                <a16:creationId xmlns:a16="http://schemas.microsoft.com/office/drawing/2014/main" id="{21B2C428-7F83-43DD-BDD6-AACBC1DC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0" y="1942261"/>
            <a:ext cx="4926563" cy="3093217"/>
          </a:xfrm>
          <a:prstGeom prst="rect">
            <a:avLst/>
          </a:prstGeom>
        </p:spPr>
      </p:pic>
      <p:pic>
        <p:nvPicPr>
          <p:cNvPr id="7" name="Picture 6" descr="BIA FEHB Statistics.  68% declined coverage, 24% elected coverage, 8% qualified for coverage and 0% enrolled.">
            <a:extLst>
              <a:ext uri="{FF2B5EF4-FFF2-40B4-BE49-F238E27FC236}">
                <a16:creationId xmlns:a16="http://schemas.microsoft.com/office/drawing/2014/main" id="{94D6366B-0273-4E02-94F1-29CE2412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2260"/>
            <a:ext cx="4926563" cy="30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1636831"/>
            <a:ext cx="9446715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FEHB Conditional Offer Forms</a:t>
            </a:r>
            <a:br>
              <a:rPr lang="en-US" dirty="0"/>
            </a:br>
            <a:r>
              <a:rPr lang="en-US" sz="1800" b="0" dirty="0"/>
              <a:t>for NPS &amp; FWS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10" name="Picture 9" descr="NPS FEHB Statistics.  89% declined coverage, 10% elected coverage, 1% qualified for coverage, and 0% enrolled.">
            <a:extLst>
              <a:ext uri="{FF2B5EF4-FFF2-40B4-BE49-F238E27FC236}">
                <a16:creationId xmlns:a16="http://schemas.microsoft.com/office/drawing/2014/main" id="{74777F99-1B35-4B11-B76B-52F6F7C4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7" y="1942260"/>
            <a:ext cx="4926563" cy="3180243"/>
          </a:xfrm>
          <a:prstGeom prst="rect">
            <a:avLst/>
          </a:prstGeom>
        </p:spPr>
      </p:pic>
      <p:pic>
        <p:nvPicPr>
          <p:cNvPr id="9" name="Picture 8" descr="FWS FEHB Statistics.  93% declined coverage, 6% elected coverage, 1% qualified for coverage and 0% enrolled.">
            <a:extLst>
              <a:ext uri="{FF2B5EF4-FFF2-40B4-BE49-F238E27FC236}">
                <a16:creationId xmlns:a16="http://schemas.microsoft.com/office/drawing/2014/main" id="{BF34FBFE-D406-4F5E-A9D2-4BE8B280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63" y="1942261"/>
            <a:ext cx="4926563" cy="31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98258C-ED64-45A9-9F4C-A51B7F049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b="14848"/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8156101-458E-4C7A-8CDC-905CFADA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550" y="3044825"/>
            <a:ext cx="4940300" cy="61118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20FF7-9E93-44D2-A7D8-722BCB74F3E1}"/>
              </a:ext>
            </a:extLst>
          </p:cNvPr>
          <p:cNvSpPr txBox="1"/>
          <p:nvPr/>
        </p:nvSpPr>
        <p:spPr>
          <a:xfrm>
            <a:off x="92279" y="6509857"/>
            <a:ext cx="79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Land We Protect Category </a:t>
            </a:r>
            <a:r>
              <a:rPr lang="en-US" dirty="0" err="1"/>
              <a:t>Winner_Ben</a:t>
            </a:r>
            <a:r>
              <a:rPr lang="en-US" dirty="0"/>
              <a:t> Hoke_2021_Wilson Creek Fire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879063"/>
            <a:ext cx="5448300" cy="610863"/>
          </a:xfrm>
        </p:spPr>
        <p:txBody>
          <a:bodyPr>
            <a:normAutofit/>
          </a:bodyPr>
          <a:lstStyle/>
          <a:p>
            <a:r>
              <a:rPr lang="en-US" sz="3600" dirty="0"/>
              <a:t>Casual Payment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970202"/>
            <a:ext cx="5448300" cy="3114393"/>
          </a:xfrm>
        </p:spPr>
        <p:txBody>
          <a:bodyPr/>
          <a:lstStyle/>
          <a:p>
            <a:r>
              <a:rPr lang="en-US" b="1" dirty="0"/>
              <a:t>3833 S Development Ave</a:t>
            </a:r>
          </a:p>
          <a:p>
            <a:r>
              <a:rPr lang="en-US" b="1" dirty="0"/>
              <a:t>Boise, ID 83705</a:t>
            </a:r>
          </a:p>
          <a:p>
            <a:r>
              <a:rPr lang="en-US" b="1" dirty="0"/>
              <a:t>Phone:  877-471-2262</a:t>
            </a:r>
          </a:p>
          <a:p>
            <a:r>
              <a:rPr lang="en-US" b="1" dirty="0"/>
              <a:t>Fax:  208-433-6405</a:t>
            </a:r>
          </a:p>
          <a:p>
            <a:r>
              <a:rPr lang="en-US" b="1" dirty="0"/>
              <a:t>Email: </a:t>
            </a:r>
            <a:r>
              <a:rPr lang="en-US" b="1" dirty="0">
                <a:hlinkClick r:id="rId2"/>
              </a:rPr>
              <a:t>casualpay@blm.gov</a:t>
            </a:r>
            <a:endParaRPr lang="en-US" b="1" dirty="0"/>
          </a:p>
          <a:p>
            <a:r>
              <a:rPr lang="en-US" b="1" dirty="0"/>
              <a:t>Website: </a:t>
            </a:r>
            <a:r>
              <a:rPr lang="en-US" sz="15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https://www.nifc.gov/programs/casual-payment-center</a:t>
            </a:r>
            <a:endParaRPr lang="en-US" sz="15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EB3871F-9088-4145-AAB8-1F2EC668C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r="16881"/>
          <a:stretch>
            <a:fillRect/>
          </a:stretch>
        </p:blipFill>
        <p:spPr>
          <a:xfrm>
            <a:off x="6096000" y="-22543"/>
            <a:ext cx="6096000" cy="688054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D82256-141B-4CC5-856F-A6E67ADED0FB}"/>
              </a:ext>
            </a:extLst>
          </p:cNvPr>
          <p:cNvSpPr txBox="1"/>
          <p:nvPr/>
        </p:nvSpPr>
        <p:spPr>
          <a:xfrm>
            <a:off x="6129555" y="6605198"/>
            <a:ext cx="488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Overall Winner: Photo by Lauren </a:t>
            </a:r>
            <a:r>
              <a:rPr lang="en-US" sz="1200" dirty="0" err="1"/>
              <a:t>Kokinda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28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81654" cy="610863"/>
          </a:xfrm>
        </p:spPr>
        <p:txBody>
          <a:bodyPr/>
          <a:lstStyle/>
          <a:p>
            <a:r>
              <a:rPr lang="en-US" dirty="0"/>
              <a:t>FISCAL YEAR 2021 TOTALS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2" name="Picture 1" descr="Fiscal Year 2021 Totals graph for BLM, BIA, NPS and FWS.">
            <a:extLst>
              <a:ext uri="{FF2B5EF4-FFF2-40B4-BE49-F238E27FC236}">
                <a16:creationId xmlns:a16="http://schemas.microsoft.com/office/drawing/2014/main" id="{398F0C1A-0F09-4BE4-B02D-C9FB01CD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4" y="1943099"/>
            <a:ext cx="10048680" cy="361297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121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950054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FISCAL YEAR 2021 TOTALS</a:t>
            </a:r>
            <a:br>
              <a:rPr lang="en-US" dirty="0"/>
            </a:br>
            <a:r>
              <a:rPr lang="en-US" dirty="0"/>
              <a:t>Payment Counts and Amount Gross Totals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802D8-6C81-6C4F-97CF-C1F2344E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9727-BBB9-9B49-BCA1-694F74F7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44123-0AF5-4A4C-B0C7-BB7409DE8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sz="1100" dirty="0"/>
          </a:p>
        </p:txBody>
      </p:sp>
      <p:pic>
        <p:nvPicPr>
          <p:cNvPr id="20" name="Picture 19" descr="Fiscal Year 2021 Totals.  Payment count for BLM was 5,753 (38%). Payment count for BIA was 6,205 (41%). Payment count for NPS was 2,292 (15%). Payment count for FWS was 861 (6%).  Total number of payments was 15,111.">
            <a:extLst>
              <a:ext uri="{FF2B5EF4-FFF2-40B4-BE49-F238E27FC236}">
                <a16:creationId xmlns:a16="http://schemas.microsoft.com/office/drawing/2014/main" id="{0A4B5A05-2D76-4109-91B1-B01D5A696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005460"/>
            <a:ext cx="4852837" cy="314580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4" name="Picture 3" descr="Fiscal Year 2021 amount gross totals was $48,800,922.46 for all agencies.  BLM gross total was $18,810,063.88.  BIA gross total was $15,912,569.62.  NPS gross total was $5,875,688.66.  FWS gross total was $2,202,600.30.">
            <a:extLst>
              <a:ext uri="{FF2B5EF4-FFF2-40B4-BE49-F238E27FC236}">
                <a16:creationId xmlns:a16="http://schemas.microsoft.com/office/drawing/2014/main" id="{3E341FD6-0E03-4305-8821-66965E32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15" y="2005460"/>
            <a:ext cx="4858933" cy="313971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2368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879063"/>
            <a:ext cx="7920781" cy="6108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CALENDAR YEAR 2021 TOTALS</a:t>
            </a:r>
            <a:br>
              <a:rPr lang="en-US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802D8-6C81-6C4F-97CF-C1F2344E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9727-BBB9-9B49-BCA1-694F74F7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44123-0AF5-4A4C-B0C7-BB7409DE8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sz="1100" dirty="0"/>
          </a:p>
        </p:txBody>
      </p:sp>
      <p:pic>
        <p:nvPicPr>
          <p:cNvPr id="4" name="Picture 3" descr="Graph of Calendar Year 2021 Totals.">
            <a:extLst>
              <a:ext uri="{FF2B5EF4-FFF2-40B4-BE49-F238E27FC236}">
                <a16:creationId xmlns:a16="http://schemas.microsoft.com/office/drawing/2014/main" id="{7A10E2E0-4737-47D2-962E-CF7DF493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03227"/>
            <a:ext cx="10505272" cy="349794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250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CPC Updates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023" y="3313651"/>
            <a:ext cx="5382348" cy="309585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 Staffing: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/>
              <a:t>Fire Season (Jun-Oct) 6 employees staffed in-office with remaining staff teleworking.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/>
              <a:t>Nov-May: in-office staffed Tuesday &amp; Thursday mornings with remaining staff teleworking.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to finalize transition of internal lead job assignments from paper process to an electronic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 staffed workforce adding:</a:t>
            </a:r>
          </a:p>
          <a:p>
            <a:r>
              <a:rPr lang="en-US" dirty="0"/>
              <a:t>        </a:t>
            </a:r>
            <a:r>
              <a:rPr lang="en-US" b="1" dirty="0"/>
              <a:t>Jenny </a:t>
            </a:r>
            <a:r>
              <a:rPr lang="en-US" b="1" dirty="0" err="1"/>
              <a:t>Hugi</a:t>
            </a:r>
            <a:r>
              <a:rPr lang="en-US" dirty="0"/>
              <a:t>, </a:t>
            </a:r>
            <a:r>
              <a:rPr lang="en-US" b="1" dirty="0"/>
              <a:t>Assistant Center Manager</a:t>
            </a:r>
          </a:p>
          <a:p>
            <a:r>
              <a:rPr lang="en-US" dirty="0"/>
              <a:t>        (208) 387-5775; jhugi@blm.gov   </a:t>
            </a:r>
          </a:p>
          <a:p>
            <a:r>
              <a:rPr lang="en-US" dirty="0"/>
              <a:t>        </a:t>
            </a:r>
            <a:r>
              <a:rPr lang="en-US" b="1" dirty="0"/>
              <a:t>Cheryl Cramer</a:t>
            </a:r>
            <a:r>
              <a:rPr lang="en-US" dirty="0"/>
              <a:t>, </a:t>
            </a:r>
            <a:r>
              <a:rPr lang="en-US" b="1" dirty="0"/>
              <a:t>Emergency Firefighter Payments Specialist</a:t>
            </a:r>
          </a:p>
          <a:p>
            <a:r>
              <a:rPr lang="en-US" dirty="0"/>
              <a:t>        (208) 387-5776; ccramer@blm.gov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C7A1005-19E5-4FC5-94AF-A7AF9DB4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28403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D062F-CF8B-47E8-97C2-FAF64421C890}"/>
              </a:ext>
            </a:extLst>
          </p:cNvPr>
          <p:cNvSpPr txBox="1"/>
          <p:nvPr/>
        </p:nvSpPr>
        <p:spPr>
          <a:xfrm>
            <a:off x="3254928" y="6535343"/>
            <a:ext cx="2841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Director’s </a:t>
            </a:r>
            <a:r>
              <a:rPr lang="en-US" sz="1200" dirty="0" err="1"/>
              <a:t>Pick_Photo</a:t>
            </a:r>
            <a:r>
              <a:rPr lang="en-US" sz="1200" dirty="0"/>
              <a:t> by Peter </a:t>
            </a:r>
            <a:r>
              <a:rPr lang="en-US" sz="1200" dirty="0" err="1"/>
              <a:t>Fromberz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42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NERV Payment Invoices: BLM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Supported BLM by preparing NERV Payment Invoices.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8B26BB6-819A-42CA-8E23-8A290814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r="25161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99CAB9-F4B3-4AAB-A3A7-54BBDE93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1" y="6579871"/>
            <a:ext cx="5665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Equipment Category </a:t>
            </a:r>
            <a:r>
              <a:rPr lang="en-US" sz="1000" dirty="0" err="1"/>
              <a:t>Winner_Sara</a:t>
            </a:r>
            <a:r>
              <a:rPr lang="en-US" sz="1000" dirty="0"/>
              <a:t> </a:t>
            </a:r>
            <a:r>
              <a:rPr lang="en-US" sz="1000" dirty="0" err="1"/>
              <a:t>Boyko_Willow</a:t>
            </a:r>
            <a:r>
              <a:rPr lang="en-US" sz="1000" dirty="0"/>
              <a:t> Valley Fire_Dozer_2021</a:t>
            </a:r>
          </a:p>
        </p:txBody>
      </p:sp>
      <p:pic>
        <p:nvPicPr>
          <p:cNvPr id="8" name="Picture 7" descr="Fiscal Year 2021 accounting for 690 NERV payments.  Calendar Year 2021 accounted for 389 NERV payments.">
            <a:extLst>
              <a:ext uri="{FF2B5EF4-FFF2-40B4-BE49-F238E27FC236}">
                <a16:creationId xmlns:a16="http://schemas.microsoft.com/office/drawing/2014/main" id="{DB83EA11-EAD1-47F6-97F7-13CEDF5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38" y="2835262"/>
            <a:ext cx="2268964" cy="17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162346-0A79-47CA-96C8-FBACAA05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95" y="442835"/>
            <a:ext cx="5042827" cy="610863"/>
          </a:xfrm>
        </p:spPr>
        <p:txBody>
          <a:bodyPr/>
          <a:lstStyle/>
          <a:p>
            <a:r>
              <a:rPr lang="en-US" b="1" dirty="0"/>
              <a:t>e-</a:t>
            </a:r>
            <a:r>
              <a:rPr lang="en-US" b="1" dirty="0" err="1"/>
              <a:t>ISuite</a:t>
            </a:r>
            <a:r>
              <a:rPr lang="en-US" b="1" dirty="0"/>
              <a:t> Payments Processed</a:t>
            </a:r>
          </a:p>
        </p:txBody>
      </p:sp>
      <p:pic>
        <p:nvPicPr>
          <p:cNvPr id="4" name="Picture 3" descr="E-Isuite Payments Processsed.  BLM total was 556.  BIA total was 475.  NPS total was 155.  FWS total was 67.">
            <a:extLst>
              <a:ext uri="{FF2B5EF4-FFF2-40B4-BE49-F238E27FC236}">
                <a16:creationId xmlns:a16="http://schemas.microsoft.com/office/drawing/2014/main" id="{73D867F6-F474-4AA5-92B0-2B8B46D0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5" y="1162107"/>
            <a:ext cx="4761389" cy="27312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E9AAD9-BADE-4ED8-8921-0A67B984BFAB}"/>
              </a:ext>
            </a:extLst>
          </p:cNvPr>
          <p:cNvSpPr txBox="1"/>
          <p:nvPr/>
        </p:nvSpPr>
        <p:spPr>
          <a:xfrm>
            <a:off x="889233" y="4001762"/>
            <a:ext cx="409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Forest Service experienced a prolonged period where files were not being uploaded into FPPS over the summer due to duplication errors. DOI Casual Pay continues to use available e-</a:t>
            </a:r>
            <a:r>
              <a:rPr lang="en-US" sz="1100" b="1" dirty="0" err="1">
                <a:solidFill>
                  <a:schemeClr val="bg1"/>
                </a:solidFill>
              </a:rPr>
              <a:t>ISuite</a:t>
            </a:r>
            <a:r>
              <a:rPr lang="en-US" sz="1100" b="1" dirty="0">
                <a:solidFill>
                  <a:schemeClr val="bg1"/>
                </a:solidFill>
              </a:rPr>
              <a:t> files when available.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903CD56-69A2-41D9-8F75-8839BAE99424}"/>
              </a:ext>
            </a:extLst>
          </p:cNvPr>
          <p:cNvSpPr txBox="1">
            <a:spLocks/>
          </p:cNvSpPr>
          <p:nvPr/>
        </p:nvSpPr>
        <p:spPr>
          <a:xfrm>
            <a:off x="5671319" y="3464653"/>
            <a:ext cx="3137122" cy="6608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Emailed Batches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A8AB5E-C199-406A-8BE8-83AB15764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33" y="4001762"/>
            <a:ext cx="3749365" cy="205114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3FA1B5-93C4-44D6-AE83-637E44955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38147" y="6153363"/>
            <a:ext cx="3650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 Jerrod Fast_2018 Horse Park Fire</a:t>
            </a:r>
          </a:p>
        </p:txBody>
      </p:sp>
      <p:pic>
        <p:nvPicPr>
          <p:cNvPr id="3" name="Picture 2" descr="Emailed batches per agency:  BLM emailed 96%, BIA emailed 98%, NPS emailed 99% and FWS emailed 98%.">
            <a:extLst>
              <a:ext uri="{FF2B5EF4-FFF2-40B4-BE49-F238E27FC236}">
                <a16:creationId xmlns:a16="http://schemas.microsoft.com/office/drawing/2014/main" id="{85DB8E95-3E09-4EB4-B0EE-D2A7CD2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319" y="4001762"/>
            <a:ext cx="2046553" cy="209606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15E6F-6326-456A-BB87-F661A504D756}"/>
              </a:ext>
            </a:extLst>
          </p:cNvPr>
          <p:cNvSpPr txBox="1"/>
          <p:nvPr/>
        </p:nvSpPr>
        <p:spPr>
          <a:xfrm>
            <a:off x="5587069" y="6067813"/>
            <a:ext cx="22566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This practice expedited the CPC’s processing of payments saving delivery time and mailing costs.</a:t>
            </a:r>
          </a:p>
        </p:txBody>
      </p:sp>
    </p:spTree>
    <p:extLst>
      <p:ext uri="{BB962C8B-B14F-4D97-AF65-F5344CB8AC3E}">
        <p14:creationId xmlns:p14="http://schemas.microsoft.com/office/powerpoint/2010/main" val="28676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46" y="1233657"/>
            <a:ext cx="9446715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FEHB Conditional Offer Forms</a:t>
            </a:r>
            <a:br>
              <a:rPr lang="en-US" dirty="0"/>
            </a:br>
            <a:r>
              <a:rPr lang="en-US" sz="1800" b="0" dirty="0"/>
              <a:t>Overall Statics for BLM, BIA, NPS, &amp; FWS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14, 2022</a:t>
            </a:fld>
            <a:endParaRPr lang="en-US" dirty="0"/>
          </a:p>
        </p:txBody>
      </p:sp>
      <p:pic>
        <p:nvPicPr>
          <p:cNvPr id="2" name="Picture 1" descr="Graph of the number of casuals from each agency that accepted FEHB coverage.">
            <a:extLst>
              <a:ext uri="{FF2B5EF4-FFF2-40B4-BE49-F238E27FC236}">
                <a16:creationId xmlns:a16="http://schemas.microsoft.com/office/drawing/2014/main" id="{BB22181E-1083-45A6-8FEE-EBE906E3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46121"/>
            <a:ext cx="4584589" cy="2749534"/>
          </a:xfrm>
          <a:prstGeom prst="rect">
            <a:avLst/>
          </a:prstGeom>
        </p:spPr>
      </p:pic>
      <p:pic>
        <p:nvPicPr>
          <p:cNvPr id="12" name="Picture 11" descr="FEHB Data.  79% of casuals paid declined health coverage.  21% of casuals paid elected health coverage. 0.01% of casuals that elected health coverage enrolled in FEHB.  Out of 681 casuals that elected to get FEHB, only 209 casuals qualified.  Out of the 209 casuals that qualified, only 4 enrolled.  All casuals that enrolled were from BLM.">
            <a:extLst>
              <a:ext uri="{FF2B5EF4-FFF2-40B4-BE49-F238E27FC236}">
                <a16:creationId xmlns:a16="http://schemas.microsoft.com/office/drawing/2014/main" id="{FB87B40A-3366-48C3-A39B-4D8627F9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42608"/>
            <a:ext cx="473202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16c05727-aa75-4e4a-9b5f-8a80a1165891"/>
    <ds:schemaRef ds:uri="71af3243-3dd4-4a8d-8c0d-dd76da1f02a5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960</TotalTime>
  <Words>353</Words>
  <Application>Microsoft Office PowerPoint</Application>
  <PresentationFormat>Widescreen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Wingdings</vt:lpstr>
      <vt:lpstr>Theme1</vt:lpstr>
      <vt:lpstr>  Fire Season Review 2021</vt:lpstr>
      <vt:lpstr>Casual Payment Center</vt:lpstr>
      <vt:lpstr>FISCAL YEAR 2021 TOTALS</vt:lpstr>
      <vt:lpstr>FISCAL YEAR 2021 TOTALS Payment Counts and Amount Gross Totals</vt:lpstr>
      <vt:lpstr>CALENDAR YEAR 2021 TOTALS </vt:lpstr>
      <vt:lpstr>2021 CPC Updates</vt:lpstr>
      <vt:lpstr>NERV Payment Invoices: BLM</vt:lpstr>
      <vt:lpstr>e-ISuite Payments Processed</vt:lpstr>
      <vt:lpstr>FEHB Conditional Offer Forms Overall Statics for BLM, BIA, NPS, &amp; FWS </vt:lpstr>
      <vt:lpstr>FEHB Conditional Offer Forms for BLM &amp; BIA </vt:lpstr>
      <vt:lpstr>FEHB Conditional Offer Forms for NPS &amp; FWS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FBMG FALL MEETING 2021</dc:title>
  <dc:creator>Endicott, Rebecca L</dc:creator>
  <cp:lastModifiedBy>Hugi, Jenny R</cp:lastModifiedBy>
  <cp:revision>37</cp:revision>
  <dcterms:created xsi:type="dcterms:W3CDTF">2021-10-18T21:50:47Z</dcterms:created>
  <dcterms:modified xsi:type="dcterms:W3CDTF">2022-03-14T15:22:14Z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