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28" r:id="rId4"/>
  </p:sldMasterIdLst>
  <p:notesMasterIdLst>
    <p:notesMasterId r:id="rId41"/>
  </p:notesMasterIdLst>
  <p:handoutMasterIdLst>
    <p:handoutMasterId r:id="rId42"/>
  </p:handoutMasterIdLst>
  <p:sldIdLst>
    <p:sldId id="256" r:id="rId5"/>
    <p:sldId id="344" r:id="rId6"/>
    <p:sldId id="323" r:id="rId7"/>
    <p:sldId id="346" r:id="rId8"/>
    <p:sldId id="309" r:id="rId9"/>
    <p:sldId id="301" r:id="rId10"/>
    <p:sldId id="328" r:id="rId11"/>
    <p:sldId id="326" r:id="rId12"/>
    <p:sldId id="327" r:id="rId13"/>
    <p:sldId id="345" r:id="rId14"/>
    <p:sldId id="330" r:id="rId15"/>
    <p:sldId id="320" r:id="rId16"/>
    <p:sldId id="331" r:id="rId17"/>
    <p:sldId id="332" r:id="rId18"/>
    <p:sldId id="333" r:id="rId19"/>
    <p:sldId id="324" r:id="rId20"/>
    <p:sldId id="334" r:id="rId21"/>
    <p:sldId id="362" r:id="rId22"/>
    <p:sldId id="335" r:id="rId23"/>
    <p:sldId id="352" r:id="rId24"/>
    <p:sldId id="319" r:id="rId25"/>
    <p:sldId id="336" r:id="rId26"/>
    <p:sldId id="353" r:id="rId27"/>
    <p:sldId id="354" r:id="rId28"/>
    <p:sldId id="338" r:id="rId29"/>
    <p:sldId id="355" r:id="rId30"/>
    <p:sldId id="357" r:id="rId31"/>
    <p:sldId id="358" r:id="rId32"/>
    <p:sldId id="359" r:id="rId33"/>
    <p:sldId id="360" r:id="rId34"/>
    <p:sldId id="351" r:id="rId35"/>
    <p:sldId id="361" r:id="rId36"/>
    <p:sldId id="304" r:id="rId37"/>
    <p:sldId id="342" r:id="rId38"/>
    <p:sldId id="350" r:id="rId39"/>
    <p:sldId id="318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44D26"/>
    <a:srgbClr val="4C683C"/>
    <a:srgbClr val="465359"/>
    <a:srgbClr val="A5B592"/>
    <a:srgbClr val="CC33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3" autoAdjust="0"/>
    <p:restoredTop sz="96240" autoAdjust="0"/>
  </p:normalViewPr>
  <p:slideViewPr>
    <p:cSldViewPr snapToGrid="0">
      <p:cViewPr varScale="1">
        <p:scale>
          <a:sx n="110" d="100"/>
          <a:sy n="110" d="100"/>
        </p:scale>
        <p:origin x="17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78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B51A52-C765-4722-8B50-27FB7051861D}" type="doc">
      <dgm:prSet loTypeId="urn:microsoft.com/office/officeart/2005/8/layout/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05928D0-A21E-4264-9203-0449D8D6E548}">
      <dgm:prSet phldrT="[Text]"/>
      <dgm:spPr/>
      <dgm:t>
        <a:bodyPr/>
        <a:lstStyle/>
        <a:p>
          <a:r>
            <a:rPr lang="en-US" dirty="0"/>
            <a:t>Hiring Documents</a:t>
          </a:r>
        </a:p>
      </dgm:t>
    </dgm:pt>
    <dgm:pt modelId="{DCB85100-949B-45D7-A1A5-BE3684E8E577}" type="parTrans" cxnId="{2E9C44EC-DEF5-49CA-8E33-D7C6365DBE1A}">
      <dgm:prSet/>
      <dgm:spPr/>
      <dgm:t>
        <a:bodyPr/>
        <a:lstStyle/>
        <a:p>
          <a:endParaRPr lang="en-US"/>
        </a:p>
      </dgm:t>
    </dgm:pt>
    <dgm:pt modelId="{63E4D419-E022-41D1-B311-80A1EE3CEBC6}" type="sibTrans" cxnId="{2E9C44EC-DEF5-49CA-8E33-D7C6365DBE1A}">
      <dgm:prSet/>
      <dgm:spPr/>
      <dgm:t>
        <a:bodyPr/>
        <a:lstStyle/>
        <a:p>
          <a:endParaRPr lang="en-US"/>
        </a:p>
      </dgm:t>
    </dgm:pt>
    <dgm:pt modelId="{AD1FA4C3-63B2-4D59-A708-0D45DE4EB129}">
      <dgm:prSet phldrT="[Text]"/>
      <dgm:spPr/>
      <dgm:t>
        <a:bodyPr/>
        <a:lstStyle/>
        <a:p>
          <a:r>
            <a:rPr lang="en-US" dirty="0"/>
            <a:t>FEHB/FEDVIP/Internal Forms</a:t>
          </a:r>
        </a:p>
      </dgm:t>
    </dgm:pt>
    <dgm:pt modelId="{C5626672-A9A8-4F57-9B31-9BEB7B82045D}" type="parTrans" cxnId="{5801FA99-9273-4E34-8F4D-67D0F95D07F0}">
      <dgm:prSet/>
      <dgm:spPr/>
      <dgm:t>
        <a:bodyPr/>
        <a:lstStyle/>
        <a:p>
          <a:endParaRPr lang="en-US"/>
        </a:p>
      </dgm:t>
    </dgm:pt>
    <dgm:pt modelId="{092A797F-34FA-4452-9B87-1A14AD42059D}" type="sibTrans" cxnId="{5801FA99-9273-4E34-8F4D-67D0F95D07F0}">
      <dgm:prSet/>
      <dgm:spPr/>
      <dgm:t>
        <a:bodyPr/>
        <a:lstStyle/>
        <a:p>
          <a:endParaRPr lang="en-US"/>
        </a:p>
      </dgm:t>
    </dgm:pt>
    <dgm:pt modelId="{5D097193-8179-4A7D-BAD3-04EA99A28E54}">
      <dgm:prSet phldrT="[Text]"/>
      <dgm:spPr/>
      <dgm:t>
        <a:bodyPr/>
        <a:lstStyle/>
        <a:p>
          <a:r>
            <a:rPr lang="en-US" dirty="0"/>
            <a:t>Batch Memo/OF-288</a:t>
          </a:r>
        </a:p>
      </dgm:t>
    </dgm:pt>
    <dgm:pt modelId="{99BD292F-AE81-405A-BA6F-534FAD811669}" type="parTrans" cxnId="{9883A887-520E-4F21-AAD1-C471EDA93D54}">
      <dgm:prSet/>
      <dgm:spPr/>
      <dgm:t>
        <a:bodyPr/>
        <a:lstStyle/>
        <a:p>
          <a:endParaRPr lang="en-US"/>
        </a:p>
      </dgm:t>
    </dgm:pt>
    <dgm:pt modelId="{97AF17B5-C02E-4877-B201-DA22A853045D}" type="sibTrans" cxnId="{9883A887-520E-4F21-AAD1-C471EDA93D54}">
      <dgm:prSet/>
      <dgm:spPr/>
      <dgm:t>
        <a:bodyPr/>
        <a:lstStyle/>
        <a:p>
          <a:endParaRPr lang="en-US"/>
        </a:p>
      </dgm:t>
    </dgm:pt>
    <dgm:pt modelId="{DB2AEEE4-1669-49FF-B389-9D168E67FC17}">
      <dgm:prSet phldrT="[Text]"/>
      <dgm:spPr/>
      <dgm:t>
        <a:bodyPr/>
        <a:lstStyle/>
        <a:p>
          <a:r>
            <a:rPr lang="en-US" dirty="0"/>
            <a:t>Travel Reimbursement</a:t>
          </a:r>
        </a:p>
      </dgm:t>
    </dgm:pt>
    <dgm:pt modelId="{313630F4-9B3E-4B2F-8BE5-6120FC2AC9FC}" type="parTrans" cxnId="{4FFD72B1-E053-4F2C-A155-47EEB7E652BC}">
      <dgm:prSet/>
      <dgm:spPr/>
      <dgm:t>
        <a:bodyPr/>
        <a:lstStyle/>
        <a:p>
          <a:endParaRPr lang="en-US"/>
        </a:p>
      </dgm:t>
    </dgm:pt>
    <dgm:pt modelId="{C340AE83-67BB-4699-B202-8C9DEA701C53}" type="sibTrans" cxnId="{4FFD72B1-E053-4F2C-A155-47EEB7E652BC}">
      <dgm:prSet/>
      <dgm:spPr/>
      <dgm:t>
        <a:bodyPr/>
        <a:lstStyle/>
        <a:p>
          <a:endParaRPr lang="en-US"/>
        </a:p>
      </dgm:t>
    </dgm:pt>
    <dgm:pt modelId="{B9B41195-690A-4BF6-A5BD-C641A038BE74}">
      <dgm:prSet phldrT="[Text]"/>
      <dgm:spPr/>
      <dgm:t>
        <a:bodyPr/>
        <a:lstStyle/>
        <a:p>
          <a:r>
            <a:rPr lang="en-US" dirty="0"/>
            <a:t>Emailing Documents</a:t>
          </a:r>
        </a:p>
      </dgm:t>
    </dgm:pt>
    <dgm:pt modelId="{8B65B501-A1CC-4763-A2F3-8618B9CE79F5}" type="parTrans" cxnId="{1677E91E-21C3-4149-8032-E6D67DE8738F}">
      <dgm:prSet/>
      <dgm:spPr/>
      <dgm:t>
        <a:bodyPr/>
        <a:lstStyle/>
        <a:p>
          <a:endParaRPr lang="en-US"/>
        </a:p>
      </dgm:t>
    </dgm:pt>
    <dgm:pt modelId="{9CAD9D3F-DA7C-484D-BB2F-9530E57CF7D4}" type="sibTrans" cxnId="{1677E91E-21C3-4149-8032-E6D67DE8738F}">
      <dgm:prSet/>
      <dgm:spPr/>
      <dgm:t>
        <a:bodyPr/>
        <a:lstStyle/>
        <a:p>
          <a:endParaRPr lang="en-US"/>
        </a:p>
      </dgm:t>
    </dgm:pt>
    <dgm:pt modelId="{E1DFF312-5009-4AAB-8FD9-BD39BC0F06D0}" type="pres">
      <dgm:prSet presAssocID="{BDB51A52-C765-4722-8B50-27FB7051861D}" presName="linear" presStyleCnt="0">
        <dgm:presLayoutVars>
          <dgm:dir/>
          <dgm:animLvl val="lvl"/>
          <dgm:resizeHandles val="exact"/>
        </dgm:presLayoutVars>
      </dgm:prSet>
      <dgm:spPr/>
    </dgm:pt>
    <dgm:pt modelId="{D31C67BB-DBC7-4226-A5B9-D6301AFC2DD2}" type="pres">
      <dgm:prSet presAssocID="{B9B41195-690A-4BF6-A5BD-C641A038BE74}" presName="parentLin" presStyleCnt="0"/>
      <dgm:spPr/>
    </dgm:pt>
    <dgm:pt modelId="{48CF81FC-2406-4969-9C8D-A35026A2A021}" type="pres">
      <dgm:prSet presAssocID="{B9B41195-690A-4BF6-A5BD-C641A038BE74}" presName="parentLeftMargin" presStyleLbl="node1" presStyleIdx="0" presStyleCnt="5"/>
      <dgm:spPr/>
    </dgm:pt>
    <dgm:pt modelId="{ACCFD2E1-8EE3-408D-BDC1-2CCF14958294}" type="pres">
      <dgm:prSet presAssocID="{B9B41195-690A-4BF6-A5BD-C641A038BE7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A92D726-EDA1-48C8-A74F-FC751EBE7C6A}" type="pres">
      <dgm:prSet presAssocID="{B9B41195-690A-4BF6-A5BD-C641A038BE74}" presName="negativeSpace" presStyleCnt="0"/>
      <dgm:spPr/>
    </dgm:pt>
    <dgm:pt modelId="{BAC03DF3-7124-4ED5-AB07-6ACF0A821BCA}" type="pres">
      <dgm:prSet presAssocID="{B9B41195-690A-4BF6-A5BD-C641A038BE74}" presName="childText" presStyleLbl="conFgAcc1" presStyleIdx="0" presStyleCnt="5">
        <dgm:presLayoutVars>
          <dgm:bulletEnabled val="1"/>
        </dgm:presLayoutVars>
      </dgm:prSet>
      <dgm:spPr/>
    </dgm:pt>
    <dgm:pt modelId="{3D8C8E19-99AA-466E-9FF6-3C8946038BDC}" type="pres">
      <dgm:prSet presAssocID="{9CAD9D3F-DA7C-484D-BB2F-9530E57CF7D4}" presName="spaceBetweenRectangles" presStyleCnt="0"/>
      <dgm:spPr/>
    </dgm:pt>
    <dgm:pt modelId="{86CF22C7-35D3-4D93-8531-94544F86BF81}" type="pres">
      <dgm:prSet presAssocID="{A05928D0-A21E-4264-9203-0449D8D6E548}" presName="parentLin" presStyleCnt="0"/>
      <dgm:spPr/>
    </dgm:pt>
    <dgm:pt modelId="{8969ACF1-03CA-49A1-B2F9-814858B50A48}" type="pres">
      <dgm:prSet presAssocID="{A05928D0-A21E-4264-9203-0449D8D6E548}" presName="parentLeftMargin" presStyleLbl="node1" presStyleIdx="0" presStyleCnt="5"/>
      <dgm:spPr/>
    </dgm:pt>
    <dgm:pt modelId="{AA15EBDC-2247-4DEE-B6ED-C5387787E633}" type="pres">
      <dgm:prSet presAssocID="{A05928D0-A21E-4264-9203-0449D8D6E54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06E9B98-5DF9-446C-B245-29964867C6D4}" type="pres">
      <dgm:prSet presAssocID="{A05928D0-A21E-4264-9203-0449D8D6E548}" presName="negativeSpace" presStyleCnt="0"/>
      <dgm:spPr/>
    </dgm:pt>
    <dgm:pt modelId="{A4FEDE2E-25C2-4B8A-8AE1-98A580765AE8}" type="pres">
      <dgm:prSet presAssocID="{A05928D0-A21E-4264-9203-0449D8D6E548}" presName="childText" presStyleLbl="conFgAcc1" presStyleIdx="1" presStyleCnt="5">
        <dgm:presLayoutVars>
          <dgm:bulletEnabled val="1"/>
        </dgm:presLayoutVars>
      </dgm:prSet>
      <dgm:spPr/>
    </dgm:pt>
    <dgm:pt modelId="{D441B203-22B9-4207-A89B-7389BDCCD983}" type="pres">
      <dgm:prSet presAssocID="{63E4D419-E022-41D1-B311-80A1EE3CEBC6}" presName="spaceBetweenRectangles" presStyleCnt="0"/>
      <dgm:spPr/>
    </dgm:pt>
    <dgm:pt modelId="{55532F77-E908-4080-9CCA-B5B68F9D4EDA}" type="pres">
      <dgm:prSet presAssocID="{AD1FA4C3-63B2-4D59-A708-0D45DE4EB129}" presName="parentLin" presStyleCnt="0"/>
      <dgm:spPr/>
    </dgm:pt>
    <dgm:pt modelId="{F6FE6C06-8C78-4E63-B11B-0E0F770FA432}" type="pres">
      <dgm:prSet presAssocID="{AD1FA4C3-63B2-4D59-A708-0D45DE4EB129}" presName="parentLeftMargin" presStyleLbl="node1" presStyleIdx="1" presStyleCnt="5"/>
      <dgm:spPr/>
    </dgm:pt>
    <dgm:pt modelId="{A56334D4-A9FB-47D0-9AC7-DC7E4C7C1F10}" type="pres">
      <dgm:prSet presAssocID="{AD1FA4C3-63B2-4D59-A708-0D45DE4EB12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2571883-DB1D-4E77-9B0F-02AFBF9EEEEA}" type="pres">
      <dgm:prSet presAssocID="{AD1FA4C3-63B2-4D59-A708-0D45DE4EB129}" presName="negativeSpace" presStyleCnt="0"/>
      <dgm:spPr/>
    </dgm:pt>
    <dgm:pt modelId="{68A758F2-7361-4E97-BBEF-5A06DA942C1D}" type="pres">
      <dgm:prSet presAssocID="{AD1FA4C3-63B2-4D59-A708-0D45DE4EB129}" presName="childText" presStyleLbl="conFgAcc1" presStyleIdx="2" presStyleCnt="5">
        <dgm:presLayoutVars>
          <dgm:bulletEnabled val="1"/>
        </dgm:presLayoutVars>
      </dgm:prSet>
      <dgm:spPr/>
    </dgm:pt>
    <dgm:pt modelId="{4C001336-1F40-48F1-8DED-99B06AE2A06C}" type="pres">
      <dgm:prSet presAssocID="{092A797F-34FA-4452-9B87-1A14AD42059D}" presName="spaceBetweenRectangles" presStyleCnt="0"/>
      <dgm:spPr/>
    </dgm:pt>
    <dgm:pt modelId="{D90EE98E-B27E-40BD-BEA6-55E69AF492D1}" type="pres">
      <dgm:prSet presAssocID="{5D097193-8179-4A7D-BAD3-04EA99A28E54}" presName="parentLin" presStyleCnt="0"/>
      <dgm:spPr/>
    </dgm:pt>
    <dgm:pt modelId="{4C67A287-6837-4D88-B175-3C375D2A9E7A}" type="pres">
      <dgm:prSet presAssocID="{5D097193-8179-4A7D-BAD3-04EA99A28E54}" presName="parentLeftMargin" presStyleLbl="node1" presStyleIdx="2" presStyleCnt="5"/>
      <dgm:spPr/>
    </dgm:pt>
    <dgm:pt modelId="{3DFD3F5F-415B-4EB8-B6BA-C45F6B86D055}" type="pres">
      <dgm:prSet presAssocID="{5D097193-8179-4A7D-BAD3-04EA99A28E5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F58CECF-2BBE-483B-9C62-A041D2DD80D3}" type="pres">
      <dgm:prSet presAssocID="{5D097193-8179-4A7D-BAD3-04EA99A28E54}" presName="negativeSpace" presStyleCnt="0"/>
      <dgm:spPr/>
    </dgm:pt>
    <dgm:pt modelId="{06E22B5B-6000-46AB-8E15-DED588BBE00A}" type="pres">
      <dgm:prSet presAssocID="{5D097193-8179-4A7D-BAD3-04EA99A28E54}" presName="childText" presStyleLbl="conFgAcc1" presStyleIdx="3" presStyleCnt="5">
        <dgm:presLayoutVars>
          <dgm:bulletEnabled val="1"/>
        </dgm:presLayoutVars>
      </dgm:prSet>
      <dgm:spPr/>
    </dgm:pt>
    <dgm:pt modelId="{A6B00110-08B1-4860-B0A3-55D14DB7F3FE}" type="pres">
      <dgm:prSet presAssocID="{97AF17B5-C02E-4877-B201-DA22A853045D}" presName="spaceBetweenRectangles" presStyleCnt="0"/>
      <dgm:spPr/>
    </dgm:pt>
    <dgm:pt modelId="{45FAF68A-574B-4D1F-8DB7-E23A159741BC}" type="pres">
      <dgm:prSet presAssocID="{DB2AEEE4-1669-49FF-B389-9D168E67FC17}" presName="parentLin" presStyleCnt="0"/>
      <dgm:spPr/>
    </dgm:pt>
    <dgm:pt modelId="{B567E9A7-062D-4E9B-BC7B-A47C84D1C9B8}" type="pres">
      <dgm:prSet presAssocID="{DB2AEEE4-1669-49FF-B389-9D168E67FC17}" presName="parentLeftMargin" presStyleLbl="node1" presStyleIdx="3" presStyleCnt="5"/>
      <dgm:spPr/>
    </dgm:pt>
    <dgm:pt modelId="{E98E30E0-89A6-440C-BC44-900F307B725F}" type="pres">
      <dgm:prSet presAssocID="{DB2AEEE4-1669-49FF-B389-9D168E67FC17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5273B14-464C-48F5-B093-3C0DF6445C49}" type="pres">
      <dgm:prSet presAssocID="{DB2AEEE4-1669-49FF-B389-9D168E67FC17}" presName="negativeSpace" presStyleCnt="0"/>
      <dgm:spPr/>
    </dgm:pt>
    <dgm:pt modelId="{D610A184-85D5-42F5-9355-0A7F21F08168}" type="pres">
      <dgm:prSet presAssocID="{DB2AEEE4-1669-49FF-B389-9D168E67FC1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B7FD208-50D6-40FE-8F0A-C708B57A406C}" type="presOf" srcId="{DB2AEEE4-1669-49FF-B389-9D168E67FC17}" destId="{B567E9A7-062D-4E9B-BC7B-A47C84D1C9B8}" srcOrd="0" destOrd="0" presId="urn:microsoft.com/office/officeart/2005/8/layout/list1"/>
    <dgm:cxn modelId="{D8AA2215-781D-4F05-AA4E-B42A4F5DFC9B}" type="presOf" srcId="{A05928D0-A21E-4264-9203-0449D8D6E548}" destId="{8969ACF1-03CA-49A1-B2F9-814858B50A48}" srcOrd="0" destOrd="0" presId="urn:microsoft.com/office/officeart/2005/8/layout/list1"/>
    <dgm:cxn modelId="{1AC6931C-82BC-44C8-91FC-B913B3D504EA}" type="presOf" srcId="{B9B41195-690A-4BF6-A5BD-C641A038BE74}" destId="{ACCFD2E1-8EE3-408D-BDC1-2CCF14958294}" srcOrd="1" destOrd="0" presId="urn:microsoft.com/office/officeart/2005/8/layout/list1"/>
    <dgm:cxn modelId="{1677E91E-21C3-4149-8032-E6D67DE8738F}" srcId="{BDB51A52-C765-4722-8B50-27FB7051861D}" destId="{B9B41195-690A-4BF6-A5BD-C641A038BE74}" srcOrd="0" destOrd="0" parTransId="{8B65B501-A1CC-4763-A2F3-8618B9CE79F5}" sibTransId="{9CAD9D3F-DA7C-484D-BB2F-9530E57CF7D4}"/>
    <dgm:cxn modelId="{6805AB37-EA46-4E19-B148-FCEAE0B21E74}" type="presOf" srcId="{5D097193-8179-4A7D-BAD3-04EA99A28E54}" destId="{3DFD3F5F-415B-4EB8-B6BA-C45F6B86D055}" srcOrd="1" destOrd="0" presId="urn:microsoft.com/office/officeart/2005/8/layout/list1"/>
    <dgm:cxn modelId="{17058161-6C74-429E-8EDA-D537C03E0D62}" type="presOf" srcId="{AD1FA4C3-63B2-4D59-A708-0D45DE4EB129}" destId="{F6FE6C06-8C78-4E63-B11B-0E0F770FA432}" srcOrd="0" destOrd="0" presId="urn:microsoft.com/office/officeart/2005/8/layout/list1"/>
    <dgm:cxn modelId="{23051442-271F-4427-A142-4F37B27FBFFD}" type="presOf" srcId="{A05928D0-A21E-4264-9203-0449D8D6E548}" destId="{AA15EBDC-2247-4DEE-B6ED-C5387787E633}" srcOrd="1" destOrd="0" presId="urn:microsoft.com/office/officeart/2005/8/layout/list1"/>
    <dgm:cxn modelId="{9883A887-520E-4F21-AAD1-C471EDA93D54}" srcId="{BDB51A52-C765-4722-8B50-27FB7051861D}" destId="{5D097193-8179-4A7D-BAD3-04EA99A28E54}" srcOrd="3" destOrd="0" parTransId="{99BD292F-AE81-405A-BA6F-534FAD811669}" sibTransId="{97AF17B5-C02E-4877-B201-DA22A853045D}"/>
    <dgm:cxn modelId="{023B0989-AA67-4ED2-8D3F-B1D10E7B4F2D}" type="presOf" srcId="{BDB51A52-C765-4722-8B50-27FB7051861D}" destId="{E1DFF312-5009-4AAB-8FD9-BD39BC0F06D0}" srcOrd="0" destOrd="0" presId="urn:microsoft.com/office/officeart/2005/8/layout/list1"/>
    <dgm:cxn modelId="{5801FA99-9273-4E34-8F4D-67D0F95D07F0}" srcId="{BDB51A52-C765-4722-8B50-27FB7051861D}" destId="{AD1FA4C3-63B2-4D59-A708-0D45DE4EB129}" srcOrd="2" destOrd="0" parTransId="{C5626672-A9A8-4F57-9B31-9BEB7B82045D}" sibTransId="{092A797F-34FA-4452-9B87-1A14AD42059D}"/>
    <dgm:cxn modelId="{1312059A-8A40-4C51-97CD-BB8E7BD84CE3}" type="presOf" srcId="{B9B41195-690A-4BF6-A5BD-C641A038BE74}" destId="{48CF81FC-2406-4969-9C8D-A35026A2A021}" srcOrd="0" destOrd="0" presId="urn:microsoft.com/office/officeart/2005/8/layout/list1"/>
    <dgm:cxn modelId="{F1B52EA7-4D5E-4255-A4D5-063AEBD277C1}" type="presOf" srcId="{5D097193-8179-4A7D-BAD3-04EA99A28E54}" destId="{4C67A287-6837-4D88-B175-3C375D2A9E7A}" srcOrd="0" destOrd="0" presId="urn:microsoft.com/office/officeart/2005/8/layout/list1"/>
    <dgm:cxn modelId="{4FFD72B1-E053-4F2C-A155-47EEB7E652BC}" srcId="{BDB51A52-C765-4722-8B50-27FB7051861D}" destId="{DB2AEEE4-1669-49FF-B389-9D168E67FC17}" srcOrd="4" destOrd="0" parTransId="{313630F4-9B3E-4B2F-8BE5-6120FC2AC9FC}" sibTransId="{C340AE83-67BB-4699-B202-8C9DEA701C53}"/>
    <dgm:cxn modelId="{EECB04BB-4E75-4556-A656-D9EA4BDC942C}" type="presOf" srcId="{AD1FA4C3-63B2-4D59-A708-0D45DE4EB129}" destId="{A56334D4-A9FB-47D0-9AC7-DC7E4C7C1F10}" srcOrd="1" destOrd="0" presId="urn:microsoft.com/office/officeart/2005/8/layout/list1"/>
    <dgm:cxn modelId="{BD1199CB-01C0-400E-9127-D2C6D3FE21E9}" type="presOf" srcId="{DB2AEEE4-1669-49FF-B389-9D168E67FC17}" destId="{E98E30E0-89A6-440C-BC44-900F307B725F}" srcOrd="1" destOrd="0" presId="urn:microsoft.com/office/officeart/2005/8/layout/list1"/>
    <dgm:cxn modelId="{2E9C44EC-DEF5-49CA-8E33-D7C6365DBE1A}" srcId="{BDB51A52-C765-4722-8B50-27FB7051861D}" destId="{A05928D0-A21E-4264-9203-0449D8D6E548}" srcOrd="1" destOrd="0" parTransId="{DCB85100-949B-45D7-A1A5-BE3684E8E577}" sibTransId="{63E4D419-E022-41D1-B311-80A1EE3CEBC6}"/>
    <dgm:cxn modelId="{FCB97B41-20F6-4AE3-BE4B-91AE3BEB0F69}" type="presParOf" srcId="{E1DFF312-5009-4AAB-8FD9-BD39BC0F06D0}" destId="{D31C67BB-DBC7-4226-A5B9-D6301AFC2DD2}" srcOrd="0" destOrd="0" presId="urn:microsoft.com/office/officeart/2005/8/layout/list1"/>
    <dgm:cxn modelId="{5C064EAC-6597-4CE5-8C9E-AD5CE0501641}" type="presParOf" srcId="{D31C67BB-DBC7-4226-A5B9-D6301AFC2DD2}" destId="{48CF81FC-2406-4969-9C8D-A35026A2A021}" srcOrd="0" destOrd="0" presId="urn:microsoft.com/office/officeart/2005/8/layout/list1"/>
    <dgm:cxn modelId="{418D0F94-E0BA-4AD0-BBAA-8BF37E517757}" type="presParOf" srcId="{D31C67BB-DBC7-4226-A5B9-D6301AFC2DD2}" destId="{ACCFD2E1-8EE3-408D-BDC1-2CCF14958294}" srcOrd="1" destOrd="0" presId="urn:microsoft.com/office/officeart/2005/8/layout/list1"/>
    <dgm:cxn modelId="{BB1E314E-E1F6-4C40-96F8-D8E8B1C3BB9C}" type="presParOf" srcId="{E1DFF312-5009-4AAB-8FD9-BD39BC0F06D0}" destId="{8A92D726-EDA1-48C8-A74F-FC751EBE7C6A}" srcOrd="1" destOrd="0" presId="urn:microsoft.com/office/officeart/2005/8/layout/list1"/>
    <dgm:cxn modelId="{0B9E6022-C50F-4F6D-8AF0-FF8BDB10AD59}" type="presParOf" srcId="{E1DFF312-5009-4AAB-8FD9-BD39BC0F06D0}" destId="{BAC03DF3-7124-4ED5-AB07-6ACF0A821BCA}" srcOrd="2" destOrd="0" presId="urn:microsoft.com/office/officeart/2005/8/layout/list1"/>
    <dgm:cxn modelId="{7120920E-6F5B-4EE3-9063-06A6E5695755}" type="presParOf" srcId="{E1DFF312-5009-4AAB-8FD9-BD39BC0F06D0}" destId="{3D8C8E19-99AA-466E-9FF6-3C8946038BDC}" srcOrd="3" destOrd="0" presId="urn:microsoft.com/office/officeart/2005/8/layout/list1"/>
    <dgm:cxn modelId="{5FD19890-0798-4D18-BE6C-ADDB0A3F62CD}" type="presParOf" srcId="{E1DFF312-5009-4AAB-8FD9-BD39BC0F06D0}" destId="{86CF22C7-35D3-4D93-8531-94544F86BF81}" srcOrd="4" destOrd="0" presId="urn:microsoft.com/office/officeart/2005/8/layout/list1"/>
    <dgm:cxn modelId="{F5E6FEF4-A921-4E2E-9974-C3FB27FE94DD}" type="presParOf" srcId="{86CF22C7-35D3-4D93-8531-94544F86BF81}" destId="{8969ACF1-03CA-49A1-B2F9-814858B50A48}" srcOrd="0" destOrd="0" presId="urn:microsoft.com/office/officeart/2005/8/layout/list1"/>
    <dgm:cxn modelId="{1A8C9CBB-EBDA-423E-A008-BAEE0927A69F}" type="presParOf" srcId="{86CF22C7-35D3-4D93-8531-94544F86BF81}" destId="{AA15EBDC-2247-4DEE-B6ED-C5387787E633}" srcOrd="1" destOrd="0" presId="urn:microsoft.com/office/officeart/2005/8/layout/list1"/>
    <dgm:cxn modelId="{7677D40B-4573-44B0-8981-A6954926B17F}" type="presParOf" srcId="{E1DFF312-5009-4AAB-8FD9-BD39BC0F06D0}" destId="{106E9B98-5DF9-446C-B245-29964867C6D4}" srcOrd="5" destOrd="0" presId="urn:microsoft.com/office/officeart/2005/8/layout/list1"/>
    <dgm:cxn modelId="{69BD31DC-EF99-411D-906A-7A11607E110B}" type="presParOf" srcId="{E1DFF312-5009-4AAB-8FD9-BD39BC0F06D0}" destId="{A4FEDE2E-25C2-4B8A-8AE1-98A580765AE8}" srcOrd="6" destOrd="0" presId="urn:microsoft.com/office/officeart/2005/8/layout/list1"/>
    <dgm:cxn modelId="{8EED2CE5-3C1E-413D-9B72-1FDE76DA84BC}" type="presParOf" srcId="{E1DFF312-5009-4AAB-8FD9-BD39BC0F06D0}" destId="{D441B203-22B9-4207-A89B-7389BDCCD983}" srcOrd="7" destOrd="0" presId="urn:microsoft.com/office/officeart/2005/8/layout/list1"/>
    <dgm:cxn modelId="{BC4C0FF0-2519-4986-B84C-AF6EDED855C7}" type="presParOf" srcId="{E1DFF312-5009-4AAB-8FD9-BD39BC0F06D0}" destId="{55532F77-E908-4080-9CCA-B5B68F9D4EDA}" srcOrd="8" destOrd="0" presId="urn:microsoft.com/office/officeart/2005/8/layout/list1"/>
    <dgm:cxn modelId="{84126D1D-0F11-48E2-9FDB-A4C1E8036957}" type="presParOf" srcId="{55532F77-E908-4080-9CCA-B5B68F9D4EDA}" destId="{F6FE6C06-8C78-4E63-B11B-0E0F770FA432}" srcOrd="0" destOrd="0" presId="urn:microsoft.com/office/officeart/2005/8/layout/list1"/>
    <dgm:cxn modelId="{9C23FC81-9B56-4151-84D0-0236F55346A5}" type="presParOf" srcId="{55532F77-E908-4080-9CCA-B5B68F9D4EDA}" destId="{A56334D4-A9FB-47D0-9AC7-DC7E4C7C1F10}" srcOrd="1" destOrd="0" presId="urn:microsoft.com/office/officeart/2005/8/layout/list1"/>
    <dgm:cxn modelId="{C2D2D043-8696-4F51-932B-EC5254677466}" type="presParOf" srcId="{E1DFF312-5009-4AAB-8FD9-BD39BC0F06D0}" destId="{82571883-DB1D-4E77-9B0F-02AFBF9EEEEA}" srcOrd="9" destOrd="0" presId="urn:microsoft.com/office/officeart/2005/8/layout/list1"/>
    <dgm:cxn modelId="{BCA4C302-9B23-4FA9-8676-FC9075B06D63}" type="presParOf" srcId="{E1DFF312-5009-4AAB-8FD9-BD39BC0F06D0}" destId="{68A758F2-7361-4E97-BBEF-5A06DA942C1D}" srcOrd="10" destOrd="0" presId="urn:microsoft.com/office/officeart/2005/8/layout/list1"/>
    <dgm:cxn modelId="{6F63B33B-DA1E-4005-B1D0-382D6DAF4D21}" type="presParOf" srcId="{E1DFF312-5009-4AAB-8FD9-BD39BC0F06D0}" destId="{4C001336-1F40-48F1-8DED-99B06AE2A06C}" srcOrd="11" destOrd="0" presId="urn:microsoft.com/office/officeart/2005/8/layout/list1"/>
    <dgm:cxn modelId="{CB9423D5-FA69-4FE2-9832-5A962E0401B0}" type="presParOf" srcId="{E1DFF312-5009-4AAB-8FD9-BD39BC0F06D0}" destId="{D90EE98E-B27E-40BD-BEA6-55E69AF492D1}" srcOrd="12" destOrd="0" presId="urn:microsoft.com/office/officeart/2005/8/layout/list1"/>
    <dgm:cxn modelId="{BFDE2206-8FBE-4A72-8A80-09692DA0F99B}" type="presParOf" srcId="{D90EE98E-B27E-40BD-BEA6-55E69AF492D1}" destId="{4C67A287-6837-4D88-B175-3C375D2A9E7A}" srcOrd="0" destOrd="0" presId="urn:microsoft.com/office/officeart/2005/8/layout/list1"/>
    <dgm:cxn modelId="{F495F895-0948-4661-A8D1-7EA9DD837D9C}" type="presParOf" srcId="{D90EE98E-B27E-40BD-BEA6-55E69AF492D1}" destId="{3DFD3F5F-415B-4EB8-B6BA-C45F6B86D055}" srcOrd="1" destOrd="0" presId="urn:microsoft.com/office/officeart/2005/8/layout/list1"/>
    <dgm:cxn modelId="{3F016A49-ED67-4ADD-BFBE-70D99590616D}" type="presParOf" srcId="{E1DFF312-5009-4AAB-8FD9-BD39BC0F06D0}" destId="{8F58CECF-2BBE-483B-9C62-A041D2DD80D3}" srcOrd="13" destOrd="0" presId="urn:microsoft.com/office/officeart/2005/8/layout/list1"/>
    <dgm:cxn modelId="{2C49C27B-1952-4E7D-99C1-64DB78FD3AEE}" type="presParOf" srcId="{E1DFF312-5009-4AAB-8FD9-BD39BC0F06D0}" destId="{06E22B5B-6000-46AB-8E15-DED588BBE00A}" srcOrd="14" destOrd="0" presId="urn:microsoft.com/office/officeart/2005/8/layout/list1"/>
    <dgm:cxn modelId="{BCC59A0E-6198-4D3D-8BE2-3E7FF550C0B0}" type="presParOf" srcId="{E1DFF312-5009-4AAB-8FD9-BD39BC0F06D0}" destId="{A6B00110-08B1-4860-B0A3-55D14DB7F3FE}" srcOrd="15" destOrd="0" presId="urn:microsoft.com/office/officeart/2005/8/layout/list1"/>
    <dgm:cxn modelId="{6014B376-0D74-4170-A17C-8000A77A0D6B}" type="presParOf" srcId="{E1DFF312-5009-4AAB-8FD9-BD39BC0F06D0}" destId="{45FAF68A-574B-4D1F-8DB7-E23A159741BC}" srcOrd="16" destOrd="0" presId="urn:microsoft.com/office/officeart/2005/8/layout/list1"/>
    <dgm:cxn modelId="{57DB220B-0424-46B0-989C-2188DF66B57B}" type="presParOf" srcId="{45FAF68A-574B-4D1F-8DB7-E23A159741BC}" destId="{B567E9A7-062D-4E9B-BC7B-A47C84D1C9B8}" srcOrd="0" destOrd="0" presId="urn:microsoft.com/office/officeart/2005/8/layout/list1"/>
    <dgm:cxn modelId="{0F000190-B211-4AE6-8ECA-6C97B79BFC4D}" type="presParOf" srcId="{45FAF68A-574B-4D1F-8DB7-E23A159741BC}" destId="{E98E30E0-89A6-440C-BC44-900F307B725F}" srcOrd="1" destOrd="0" presId="urn:microsoft.com/office/officeart/2005/8/layout/list1"/>
    <dgm:cxn modelId="{6EDD4620-C575-4A7F-934C-D1303FEFCC71}" type="presParOf" srcId="{E1DFF312-5009-4AAB-8FD9-BD39BC0F06D0}" destId="{55273B14-464C-48F5-B093-3C0DF6445C49}" srcOrd="17" destOrd="0" presId="urn:microsoft.com/office/officeart/2005/8/layout/list1"/>
    <dgm:cxn modelId="{BD99A1B5-F3B2-4701-A12F-035A96C95BA2}" type="presParOf" srcId="{E1DFF312-5009-4AAB-8FD9-BD39BC0F06D0}" destId="{D610A184-85D5-42F5-9355-0A7F21F0816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29B195-7D1A-4021-9F75-FDB88618164F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C04AE71-2AB1-4120-87A1-BDCB111A742C}">
      <dgm:prSet/>
      <dgm:spPr/>
      <dgm:t>
        <a:bodyPr/>
        <a:lstStyle/>
        <a:p>
          <a:r>
            <a:rPr lang="en-US"/>
            <a:t>Document</a:t>
          </a:r>
        </a:p>
      </dgm:t>
    </dgm:pt>
    <dgm:pt modelId="{F5FC5CFD-DB31-49B4-AD96-09F30E0C0080}" type="parTrans" cxnId="{A8F6CDD1-8D98-41A9-8A02-785CB34E68AD}">
      <dgm:prSet/>
      <dgm:spPr/>
      <dgm:t>
        <a:bodyPr/>
        <a:lstStyle/>
        <a:p>
          <a:endParaRPr lang="en-US"/>
        </a:p>
      </dgm:t>
    </dgm:pt>
    <dgm:pt modelId="{1B67A692-CED1-477E-8312-D67223C7049A}" type="sibTrans" cxnId="{A8F6CDD1-8D98-41A9-8A02-785CB34E68AD}">
      <dgm:prSet/>
      <dgm:spPr/>
      <dgm:t>
        <a:bodyPr/>
        <a:lstStyle/>
        <a:p>
          <a:endParaRPr lang="en-US"/>
        </a:p>
      </dgm:t>
    </dgm:pt>
    <dgm:pt modelId="{F7988D5E-C8C8-4691-9707-8B98DC339C0D}">
      <dgm:prSet/>
      <dgm:spPr/>
      <dgm:t>
        <a:bodyPr/>
        <a:lstStyle/>
        <a:p>
          <a:r>
            <a:rPr lang="en-US"/>
            <a:t>Document verification of the identity &amp; employment authorization of each new employee (citizen and non-citizen) to work in the United States.</a:t>
          </a:r>
        </a:p>
      </dgm:t>
    </dgm:pt>
    <dgm:pt modelId="{08962D09-BF22-404E-8986-F7BB09F393B3}" type="parTrans" cxnId="{5953A06C-939D-437E-8DA8-54444AC4A9B3}">
      <dgm:prSet/>
      <dgm:spPr/>
      <dgm:t>
        <a:bodyPr/>
        <a:lstStyle/>
        <a:p>
          <a:endParaRPr lang="en-US"/>
        </a:p>
      </dgm:t>
    </dgm:pt>
    <dgm:pt modelId="{CB5856D3-0361-4594-AEC0-31CD49B55103}" type="sibTrans" cxnId="{5953A06C-939D-437E-8DA8-54444AC4A9B3}">
      <dgm:prSet/>
      <dgm:spPr/>
      <dgm:t>
        <a:bodyPr/>
        <a:lstStyle/>
        <a:p>
          <a:endParaRPr lang="en-US"/>
        </a:p>
      </dgm:t>
    </dgm:pt>
    <dgm:pt modelId="{CC58EBE5-3273-469F-9B32-63BE451E2FDB}">
      <dgm:prSet/>
      <dgm:spPr/>
      <dgm:t>
        <a:bodyPr/>
        <a:lstStyle/>
        <a:p>
          <a:r>
            <a:rPr lang="en-US"/>
            <a:t>Ensure</a:t>
          </a:r>
        </a:p>
      </dgm:t>
    </dgm:pt>
    <dgm:pt modelId="{613BAB30-9CFF-4D93-B15A-6FD5CD90532A}" type="parTrans" cxnId="{805AACEB-D8DC-4D6C-ABA7-2527FCF98370}">
      <dgm:prSet/>
      <dgm:spPr/>
      <dgm:t>
        <a:bodyPr/>
        <a:lstStyle/>
        <a:p>
          <a:endParaRPr lang="en-US"/>
        </a:p>
      </dgm:t>
    </dgm:pt>
    <dgm:pt modelId="{609C77D9-4DC5-4A6E-BB82-70E321CB989D}" type="sibTrans" cxnId="{805AACEB-D8DC-4D6C-ABA7-2527FCF98370}">
      <dgm:prSet/>
      <dgm:spPr/>
      <dgm:t>
        <a:bodyPr/>
        <a:lstStyle/>
        <a:p>
          <a:endParaRPr lang="en-US"/>
        </a:p>
      </dgm:t>
    </dgm:pt>
    <dgm:pt modelId="{BED22B95-F8E3-48FC-8547-515AF1A27E79}">
      <dgm:prSet/>
      <dgm:spPr/>
      <dgm:t>
        <a:bodyPr/>
        <a:lstStyle/>
        <a:p>
          <a:r>
            <a:rPr lang="en-US"/>
            <a:t>Employers must ensure newly hired employees complete and sign Section 1 no later than the first day of employment.</a:t>
          </a:r>
        </a:p>
      </dgm:t>
    </dgm:pt>
    <dgm:pt modelId="{1B03B7E3-75DC-4C8A-A1D0-A98E93B8237F}" type="parTrans" cxnId="{6E6BC458-57FC-43AE-9888-44A6B5D7FF0F}">
      <dgm:prSet/>
      <dgm:spPr/>
      <dgm:t>
        <a:bodyPr/>
        <a:lstStyle/>
        <a:p>
          <a:endParaRPr lang="en-US"/>
        </a:p>
      </dgm:t>
    </dgm:pt>
    <dgm:pt modelId="{ED834245-CDA2-40CE-A080-AD1EC5A1AA7A}" type="sibTrans" cxnId="{6E6BC458-57FC-43AE-9888-44A6B5D7FF0F}">
      <dgm:prSet/>
      <dgm:spPr/>
      <dgm:t>
        <a:bodyPr/>
        <a:lstStyle/>
        <a:p>
          <a:endParaRPr lang="en-US"/>
        </a:p>
      </dgm:t>
    </dgm:pt>
    <dgm:pt modelId="{B2F67ABE-BA2D-4DED-B61B-34A0599BEAFA}">
      <dgm:prSet/>
      <dgm:spPr/>
      <dgm:t>
        <a:bodyPr/>
        <a:lstStyle/>
        <a:p>
          <a:r>
            <a:rPr lang="en-US"/>
            <a:t>Examine</a:t>
          </a:r>
        </a:p>
      </dgm:t>
    </dgm:pt>
    <dgm:pt modelId="{25EFA7B6-7A50-42B0-9517-1D5F5F70C9AB}" type="parTrans" cxnId="{6321CA39-A3DC-4C68-ABC0-7944E22A81F3}">
      <dgm:prSet/>
      <dgm:spPr/>
      <dgm:t>
        <a:bodyPr/>
        <a:lstStyle/>
        <a:p>
          <a:endParaRPr lang="en-US"/>
        </a:p>
      </dgm:t>
    </dgm:pt>
    <dgm:pt modelId="{8D7BC6C3-2893-445C-908E-C962C63A87F6}" type="sibTrans" cxnId="{6321CA39-A3DC-4C68-ABC0-7944E22A81F3}">
      <dgm:prSet/>
      <dgm:spPr/>
      <dgm:t>
        <a:bodyPr/>
        <a:lstStyle/>
        <a:p>
          <a:endParaRPr lang="en-US"/>
        </a:p>
      </dgm:t>
    </dgm:pt>
    <dgm:pt modelId="{1BDA841D-5B1D-4331-BFBC-8705FA8D8867}">
      <dgm:prSet/>
      <dgm:spPr/>
      <dgm:t>
        <a:bodyPr/>
        <a:lstStyle/>
        <a:p>
          <a:r>
            <a:rPr lang="en-US"/>
            <a:t>Employers must examine evidence of identity and employment authorization within 3 business days of the employee’s first day of employment.</a:t>
          </a:r>
        </a:p>
      </dgm:t>
    </dgm:pt>
    <dgm:pt modelId="{53295893-BA3D-4847-B058-562C34CC7E7D}" type="parTrans" cxnId="{9AD0CA5B-6416-4DD7-8431-9E3EC8506AAB}">
      <dgm:prSet/>
      <dgm:spPr/>
      <dgm:t>
        <a:bodyPr/>
        <a:lstStyle/>
        <a:p>
          <a:endParaRPr lang="en-US"/>
        </a:p>
      </dgm:t>
    </dgm:pt>
    <dgm:pt modelId="{24064EA8-3991-40F6-A5D7-969B2C7DB758}" type="sibTrans" cxnId="{9AD0CA5B-6416-4DD7-8431-9E3EC8506AAB}">
      <dgm:prSet/>
      <dgm:spPr/>
      <dgm:t>
        <a:bodyPr/>
        <a:lstStyle/>
        <a:p>
          <a:endParaRPr lang="en-US"/>
        </a:p>
      </dgm:t>
    </dgm:pt>
    <dgm:pt modelId="{30F015FC-CD7D-421F-9545-B75A74545027}" type="pres">
      <dgm:prSet presAssocID="{0E29B195-7D1A-4021-9F75-FDB88618164F}" presName="linear" presStyleCnt="0">
        <dgm:presLayoutVars>
          <dgm:animLvl val="lvl"/>
          <dgm:resizeHandles val="exact"/>
        </dgm:presLayoutVars>
      </dgm:prSet>
      <dgm:spPr/>
    </dgm:pt>
    <dgm:pt modelId="{7DC47480-49E1-460B-8330-744F24EDF1E2}" type="pres">
      <dgm:prSet presAssocID="{8C04AE71-2AB1-4120-87A1-BDCB111A742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8F87457-7790-497C-B435-1742FBE07664}" type="pres">
      <dgm:prSet presAssocID="{8C04AE71-2AB1-4120-87A1-BDCB111A742C}" presName="childText" presStyleLbl="revTx" presStyleIdx="0" presStyleCnt="3">
        <dgm:presLayoutVars>
          <dgm:bulletEnabled val="1"/>
        </dgm:presLayoutVars>
      </dgm:prSet>
      <dgm:spPr/>
    </dgm:pt>
    <dgm:pt modelId="{0EBCEC68-C94E-4395-84D5-AEA4E6F67213}" type="pres">
      <dgm:prSet presAssocID="{CC58EBE5-3273-469F-9B32-63BE451E2FD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A9333F5-5AC1-429E-88C9-58ADF8AF4C5B}" type="pres">
      <dgm:prSet presAssocID="{CC58EBE5-3273-469F-9B32-63BE451E2FDB}" presName="childText" presStyleLbl="revTx" presStyleIdx="1" presStyleCnt="3">
        <dgm:presLayoutVars>
          <dgm:bulletEnabled val="1"/>
        </dgm:presLayoutVars>
      </dgm:prSet>
      <dgm:spPr/>
    </dgm:pt>
    <dgm:pt modelId="{F2505F98-8244-40DB-8ADE-0CB82993C9FC}" type="pres">
      <dgm:prSet presAssocID="{B2F67ABE-BA2D-4DED-B61B-34A0599BEAF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EC0CC33-0F56-4243-9901-09C2BFE7AF72}" type="pres">
      <dgm:prSet presAssocID="{B2F67ABE-BA2D-4DED-B61B-34A0599BEAFA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8804310-846D-41E6-942D-64401F7D5215}" type="presOf" srcId="{1BDA841D-5B1D-4331-BFBC-8705FA8D8867}" destId="{5EC0CC33-0F56-4243-9901-09C2BFE7AF72}" srcOrd="0" destOrd="0" presId="urn:microsoft.com/office/officeart/2005/8/layout/vList2"/>
    <dgm:cxn modelId="{72D43315-6196-45BD-9B1A-15C1608AB9AF}" type="presOf" srcId="{CC58EBE5-3273-469F-9B32-63BE451E2FDB}" destId="{0EBCEC68-C94E-4395-84D5-AEA4E6F67213}" srcOrd="0" destOrd="0" presId="urn:microsoft.com/office/officeart/2005/8/layout/vList2"/>
    <dgm:cxn modelId="{FF287816-4952-4FD6-83FD-ADE585CCA1B8}" type="presOf" srcId="{0E29B195-7D1A-4021-9F75-FDB88618164F}" destId="{30F015FC-CD7D-421F-9545-B75A74545027}" srcOrd="0" destOrd="0" presId="urn:microsoft.com/office/officeart/2005/8/layout/vList2"/>
    <dgm:cxn modelId="{6321CA39-A3DC-4C68-ABC0-7944E22A81F3}" srcId="{0E29B195-7D1A-4021-9F75-FDB88618164F}" destId="{B2F67ABE-BA2D-4DED-B61B-34A0599BEAFA}" srcOrd="2" destOrd="0" parTransId="{25EFA7B6-7A50-42B0-9517-1D5F5F70C9AB}" sibTransId="{8D7BC6C3-2893-445C-908E-C962C63A87F6}"/>
    <dgm:cxn modelId="{9AD0CA5B-6416-4DD7-8431-9E3EC8506AAB}" srcId="{B2F67ABE-BA2D-4DED-B61B-34A0599BEAFA}" destId="{1BDA841D-5B1D-4331-BFBC-8705FA8D8867}" srcOrd="0" destOrd="0" parTransId="{53295893-BA3D-4847-B058-562C34CC7E7D}" sibTransId="{24064EA8-3991-40F6-A5D7-969B2C7DB758}"/>
    <dgm:cxn modelId="{5953A06C-939D-437E-8DA8-54444AC4A9B3}" srcId="{8C04AE71-2AB1-4120-87A1-BDCB111A742C}" destId="{F7988D5E-C8C8-4691-9707-8B98DC339C0D}" srcOrd="0" destOrd="0" parTransId="{08962D09-BF22-404E-8986-F7BB09F393B3}" sibTransId="{CB5856D3-0361-4594-AEC0-31CD49B55103}"/>
    <dgm:cxn modelId="{0303894D-4D6A-4F83-BEE4-814B9952DBE1}" type="presOf" srcId="{BED22B95-F8E3-48FC-8547-515AF1A27E79}" destId="{CA9333F5-5AC1-429E-88C9-58ADF8AF4C5B}" srcOrd="0" destOrd="0" presId="urn:microsoft.com/office/officeart/2005/8/layout/vList2"/>
    <dgm:cxn modelId="{1CA5F84E-2A57-45E3-A091-AAA9709E1001}" type="presOf" srcId="{B2F67ABE-BA2D-4DED-B61B-34A0599BEAFA}" destId="{F2505F98-8244-40DB-8ADE-0CB82993C9FC}" srcOrd="0" destOrd="0" presId="urn:microsoft.com/office/officeart/2005/8/layout/vList2"/>
    <dgm:cxn modelId="{17889D78-5E95-43FB-BDC1-433ECE83CFE9}" type="presOf" srcId="{8C04AE71-2AB1-4120-87A1-BDCB111A742C}" destId="{7DC47480-49E1-460B-8330-744F24EDF1E2}" srcOrd="0" destOrd="0" presId="urn:microsoft.com/office/officeart/2005/8/layout/vList2"/>
    <dgm:cxn modelId="{6E6BC458-57FC-43AE-9888-44A6B5D7FF0F}" srcId="{CC58EBE5-3273-469F-9B32-63BE451E2FDB}" destId="{BED22B95-F8E3-48FC-8547-515AF1A27E79}" srcOrd="0" destOrd="0" parTransId="{1B03B7E3-75DC-4C8A-A1D0-A98E93B8237F}" sibTransId="{ED834245-CDA2-40CE-A080-AD1EC5A1AA7A}"/>
    <dgm:cxn modelId="{FBB0A184-A19E-48CA-A26E-E7FDC9665FB0}" type="presOf" srcId="{F7988D5E-C8C8-4691-9707-8B98DC339C0D}" destId="{E8F87457-7790-497C-B435-1742FBE07664}" srcOrd="0" destOrd="0" presId="urn:microsoft.com/office/officeart/2005/8/layout/vList2"/>
    <dgm:cxn modelId="{A8F6CDD1-8D98-41A9-8A02-785CB34E68AD}" srcId="{0E29B195-7D1A-4021-9F75-FDB88618164F}" destId="{8C04AE71-2AB1-4120-87A1-BDCB111A742C}" srcOrd="0" destOrd="0" parTransId="{F5FC5CFD-DB31-49B4-AD96-09F30E0C0080}" sibTransId="{1B67A692-CED1-477E-8312-D67223C7049A}"/>
    <dgm:cxn modelId="{805AACEB-D8DC-4D6C-ABA7-2527FCF98370}" srcId="{0E29B195-7D1A-4021-9F75-FDB88618164F}" destId="{CC58EBE5-3273-469F-9B32-63BE451E2FDB}" srcOrd="1" destOrd="0" parTransId="{613BAB30-9CFF-4D93-B15A-6FD5CD90532A}" sibTransId="{609C77D9-4DC5-4A6E-BB82-70E321CB989D}"/>
    <dgm:cxn modelId="{886944F9-F997-46F6-A23A-2318767886BF}" type="presParOf" srcId="{30F015FC-CD7D-421F-9545-B75A74545027}" destId="{7DC47480-49E1-460B-8330-744F24EDF1E2}" srcOrd="0" destOrd="0" presId="urn:microsoft.com/office/officeart/2005/8/layout/vList2"/>
    <dgm:cxn modelId="{BEFAF92F-17AB-4896-ACD5-5CF6F31CFD12}" type="presParOf" srcId="{30F015FC-CD7D-421F-9545-B75A74545027}" destId="{E8F87457-7790-497C-B435-1742FBE07664}" srcOrd="1" destOrd="0" presId="urn:microsoft.com/office/officeart/2005/8/layout/vList2"/>
    <dgm:cxn modelId="{1D50F40D-2753-4B18-8931-6FAB7353373C}" type="presParOf" srcId="{30F015FC-CD7D-421F-9545-B75A74545027}" destId="{0EBCEC68-C94E-4395-84D5-AEA4E6F67213}" srcOrd="2" destOrd="0" presId="urn:microsoft.com/office/officeart/2005/8/layout/vList2"/>
    <dgm:cxn modelId="{1145C3D6-AF63-4CAC-9B22-79C19A695B53}" type="presParOf" srcId="{30F015FC-CD7D-421F-9545-B75A74545027}" destId="{CA9333F5-5AC1-429E-88C9-58ADF8AF4C5B}" srcOrd="3" destOrd="0" presId="urn:microsoft.com/office/officeart/2005/8/layout/vList2"/>
    <dgm:cxn modelId="{80ACB8CB-2ECD-45BC-AA45-4993A597B98F}" type="presParOf" srcId="{30F015FC-CD7D-421F-9545-B75A74545027}" destId="{F2505F98-8244-40DB-8ADE-0CB82993C9FC}" srcOrd="4" destOrd="0" presId="urn:microsoft.com/office/officeart/2005/8/layout/vList2"/>
    <dgm:cxn modelId="{C678C1D1-9B27-4ED6-AD33-E5F3C84E8C12}" type="presParOf" srcId="{30F015FC-CD7D-421F-9545-B75A74545027}" destId="{5EC0CC33-0F56-4243-9901-09C2BFE7AF7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29B195-7D1A-4021-9F75-FDB88618164F}" type="doc">
      <dgm:prSet loTypeId="urn:microsoft.com/office/officeart/2005/8/layout/h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04AE71-2AB1-4120-87A1-BDCB111A742C}">
      <dgm:prSet/>
      <dgm:spPr/>
      <dgm:t>
        <a:bodyPr/>
        <a:lstStyle/>
        <a:p>
          <a:r>
            <a:rPr lang="en-US" dirty="0"/>
            <a:t>1</a:t>
          </a:r>
        </a:p>
      </dgm:t>
    </dgm:pt>
    <dgm:pt modelId="{F5FC5CFD-DB31-49B4-AD96-09F30E0C0080}" type="parTrans" cxnId="{A8F6CDD1-8D98-41A9-8A02-785CB34E68AD}">
      <dgm:prSet/>
      <dgm:spPr/>
      <dgm:t>
        <a:bodyPr/>
        <a:lstStyle/>
        <a:p>
          <a:endParaRPr lang="en-US"/>
        </a:p>
      </dgm:t>
    </dgm:pt>
    <dgm:pt modelId="{1B67A692-CED1-477E-8312-D67223C7049A}" type="sibTrans" cxnId="{A8F6CDD1-8D98-41A9-8A02-785CB34E68AD}">
      <dgm:prSet/>
      <dgm:spPr/>
      <dgm:t>
        <a:bodyPr/>
        <a:lstStyle/>
        <a:p>
          <a:endParaRPr lang="en-US"/>
        </a:p>
      </dgm:t>
    </dgm:pt>
    <dgm:pt modelId="{F7988D5E-C8C8-4691-9707-8B98DC339C0D}">
      <dgm:prSet/>
      <dgm:spPr/>
      <dgm:t>
        <a:bodyPr/>
        <a:lstStyle/>
        <a:p>
          <a:r>
            <a:rPr lang="en-US" u="sng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Batch Memo: 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as part of the batch approval process, the AO will certify that the OF-288s are accurate, appropriate, and legal for payment.</a:t>
          </a:r>
          <a:endParaRPr lang="en-US" dirty="0"/>
        </a:p>
      </dgm:t>
    </dgm:pt>
    <dgm:pt modelId="{08962D09-BF22-404E-8986-F7BB09F393B3}" type="parTrans" cxnId="{5953A06C-939D-437E-8DA8-54444AC4A9B3}">
      <dgm:prSet/>
      <dgm:spPr/>
      <dgm:t>
        <a:bodyPr/>
        <a:lstStyle/>
        <a:p>
          <a:endParaRPr lang="en-US"/>
        </a:p>
      </dgm:t>
    </dgm:pt>
    <dgm:pt modelId="{CB5856D3-0361-4594-AEC0-31CD49B55103}" type="sibTrans" cxnId="{5953A06C-939D-437E-8DA8-54444AC4A9B3}">
      <dgm:prSet/>
      <dgm:spPr/>
      <dgm:t>
        <a:bodyPr/>
        <a:lstStyle/>
        <a:p>
          <a:endParaRPr lang="en-US"/>
        </a:p>
      </dgm:t>
    </dgm:pt>
    <dgm:pt modelId="{CC58EBE5-3273-469F-9B32-63BE451E2FDB}">
      <dgm:prSet/>
      <dgm:spPr/>
      <dgm:t>
        <a:bodyPr/>
        <a:lstStyle/>
        <a:p>
          <a:r>
            <a:rPr lang="en-US" dirty="0"/>
            <a:t>2</a:t>
          </a:r>
        </a:p>
      </dgm:t>
    </dgm:pt>
    <dgm:pt modelId="{613BAB30-9CFF-4D93-B15A-6FD5CD90532A}" type="parTrans" cxnId="{805AACEB-D8DC-4D6C-ABA7-2527FCF98370}">
      <dgm:prSet/>
      <dgm:spPr/>
      <dgm:t>
        <a:bodyPr/>
        <a:lstStyle/>
        <a:p>
          <a:endParaRPr lang="en-US"/>
        </a:p>
      </dgm:t>
    </dgm:pt>
    <dgm:pt modelId="{609C77D9-4DC5-4A6E-BB82-70E321CB989D}" type="sibTrans" cxnId="{805AACEB-D8DC-4D6C-ABA7-2527FCF98370}">
      <dgm:prSet/>
      <dgm:spPr/>
      <dgm:t>
        <a:bodyPr/>
        <a:lstStyle/>
        <a:p>
          <a:endParaRPr lang="en-US"/>
        </a:p>
      </dgm:t>
    </dgm:pt>
    <dgm:pt modelId="{BED22B95-F8E3-48FC-8547-515AF1A27E79}">
      <dgm:prSet/>
      <dgm:spPr/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Starting &amp; Ending Dates for reimbursement should be completed by AO. The CPC will add dates &amp; totals to each OF-288 based on the fire codes used for specific dates.</a:t>
          </a:r>
          <a:endParaRPr lang="en-US" dirty="0"/>
        </a:p>
      </dgm:t>
    </dgm:pt>
    <dgm:pt modelId="{1B03B7E3-75DC-4C8A-A1D0-A98E93B8237F}" type="parTrans" cxnId="{6E6BC458-57FC-43AE-9888-44A6B5D7FF0F}">
      <dgm:prSet/>
      <dgm:spPr/>
      <dgm:t>
        <a:bodyPr/>
        <a:lstStyle/>
        <a:p>
          <a:endParaRPr lang="en-US"/>
        </a:p>
      </dgm:t>
    </dgm:pt>
    <dgm:pt modelId="{ED834245-CDA2-40CE-A080-AD1EC5A1AA7A}" type="sibTrans" cxnId="{6E6BC458-57FC-43AE-9888-44A6B5D7FF0F}">
      <dgm:prSet/>
      <dgm:spPr/>
      <dgm:t>
        <a:bodyPr/>
        <a:lstStyle/>
        <a:p>
          <a:endParaRPr lang="en-US"/>
        </a:p>
      </dgm:t>
    </dgm:pt>
    <dgm:pt modelId="{B2F67ABE-BA2D-4DED-B61B-34A0599BEAFA}">
      <dgm:prSet/>
      <dgm:spPr/>
      <dgm:t>
        <a:bodyPr/>
        <a:lstStyle/>
        <a:p>
          <a:r>
            <a:rPr lang="en-US" dirty="0"/>
            <a:t>3</a:t>
          </a:r>
        </a:p>
      </dgm:t>
    </dgm:pt>
    <dgm:pt modelId="{25EFA7B6-7A50-42B0-9517-1D5F5F70C9AB}" type="parTrans" cxnId="{6321CA39-A3DC-4C68-ABC0-7944E22A81F3}">
      <dgm:prSet/>
      <dgm:spPr/>
      <dgm:t>
        <a:bodyPr/>
        <a:lstStyle/>
        <a:p>
          <a:endParaRPr lang="en-US"/>
        </a:p>
      </dgm:t>
    </dgm:pt>
    <dgm:pt modelId="{8D7BC6C3-2893-445C-908E-C962C63A87F6}" type="sibTrans" cxnId="{6321CA39-A3DC-4C68-ABC0-7944E22A81F3}">
      <dgm:prSet/>
      <dgm:spPr/>
      <dgm:t>
        <a:bodyPr/>
        <a:lstStyle/>
        <a:p>
          <a:endParaRPr lang="en-US"/>
        </a:p>
      </dgm:t>
    </dgm:pt>
    <dgm:pt modelId="{1BDA841D-5B1D-4331-BFBC-8705FA8D8867}">
      <dgm:prSet/>
      <dgm:spPr/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If there are casuals who joined the crew late or departed early, indicate those individuals and instruct to use dates on their OF-288s</a:t>
          </a:r>
          <a:endParaRPr lang="en-US" dirty="0"/>
        </a:p>
      </dgm:t>
    </dgm:pt>
    <dgm:pt modelId="{53295893-BA3D-4847-B058-562C34CC7E7D}" type="parTrans" cxnId="{9AD0CA5B-6416-4DD7-8431-9E3EC8506AAB}">
      <dgm:prSet/>
      <dgm:spPr/>
      <dgm:t>
        <a:bodyPr/>
        <a:lstStyle/>
        <a:p>
          <a:endParaRPr lang="en-US"/>
        </a:p>
      </dgm:t>
    </dgm:pt>
    <dgm:pt modelId="{24064EA8-3991-40F6-A5D7-969B2C7DB758}" type="sibTrans" cxnId="{9AD0CA5B-6416-4DD7-8431-9E3EC8506AAB}">
      <dgm:prSet/>
      <dgm:spPr/>
      <dgm:t>
        <a:bodyPr/>
        <a:lstStyle/>
        <a:p>
          <a:endParaRPr lang="en-US"/>
        </a:p>
      </dgm:t>
    </dgm:pt>
    <dgm:pt modelId="{21C5DDD9-0829-484D-B920-58CFBC1A3218}">
      <dgm:prSet/>
      <dgm:spPr/>
      <dgm:t>
        <a:bodyPr/>
        <a:lstStyle/>
        <a:p>
          <a:r>
            <a:rPr lang="en-US" dirty="0"/>
            <a:t>4</a:t>
          </a:r>
        </a:p>
      </dgm:t>
    </dgm:pt>
    <dgm:pt modelId="{AB01FCE6-BEC9-4B6C-AA7E-97AD387E244F}" type="parTrans" cxnId="{2D03C717-30E9-4C42-A504-1F7E4F5F35FE}">
      <dgm:prSet/>
      <dgm:spPr/>
      <dgm:t>
        <a:bodyPr/>
        <a:lstStyle/>
        <a:p>
          <a:endParaRPr lang="en-US"/>
        </a:p>
      </dgm:t>
    </dgm:pt>
    <dgm:pt modelId="{DE35A537-CCA4-42F1-B66F-987EDD3B047F}" type="sibTrans" cxnId="{2D03C717-30E9-4C42-A504-1F7E4F5F35FE}">
      <dgm:prSet/>
      <dgm:spPr/>
      <dgm:t>
        <a:bodyPr/>
        <a:lstStyle/>
        <a:p>
          <a:endParaRPr lang="en-US"/>
        </a:p>
      </dgm:t>
    </dgm:pt>
    <dgm:pt modelId="{862F4925-B2C5-42ED-BD09-9198C45BA460}">
      <dgm:prSet/>
      <dgm:spPr/>
      <dgm:t>
        <a:bodyPr/>
        <a:lstStyle/>
        <a:p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Travel reimbursement is not for planned events, (e.g., Training or Rx).</a:t>
          </a:r>
          <a:endParaRPr lang="en-US"/>
        </a:p>
      </dgm:t>
    </dgm:pt>
    <dgm:pt modelId="{9A65E7C6-8AC5-4732-9ACC-BE175A19F9A6}" type="parTrans" cxnId="{38CCDA9C-4B1E-4C1B-AB52-1140987D40AC}">
      <dgm:prSet/>
      <dgm:spPr/>
      <dgm:t>
        <a:bodyPr/>
        <a:lstStyle/>
        <a:p>
          <a:endParaRPr lang="en-US"/>
        </a:p>
      </dgm:t>
    </dgm:pt>
    <dgm:pt modelId="{8EFF9754-DB7E-4662-A98E-32174F1A239B}" type="sibTrans" cxnId="{38CCDA9C-4B1E-4C1B-AB52-1140987D40AC}">
      <dgm:prSet/>
      <dgm:spPr/>
      <dgm:t>
        <a:bodyPr/>
        <a:lstStyle/>
        <a:p>
          <a:endParaRPr lang="en-US"/>
        </a:p>
      </dgm:t>
    </dgm:pt>
    <dgm:pt modelId="{AE2FF775-3EDE-4AB9-95B2-2C3637B83AE8}">
      <dgm:prSet/>
      <dgm:spPr/>
      <dgm:t>
        <a:bodyPr/>
        <a:lstStyle/>
        <a:p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If there are receipts, (e.g., lodging, baggage) it must go through ETS or Manual process (BIA).</a:t>
          </a:r>
          <a:endParaRPr lang="en-US" dirty="0"/>
        </a:p>
      </dgm:t>
    </dgm:pt>
    <dgm:pt modelId="{4B5B683F-28F3-49B4-94D1-766E3EC0513C}" type="parTrans" cxnId="{C250F043-0C67-4BEA-BAFD-6AB92E939894}">
      <dgm:prSet/>
      <dgm:spPr/>
      <dgm:t>
        <a:bodyPr/>
        <a:lstStyle/>
        <a:p>
          <a:endParaRPr lang="en-US"/>
        </a:p>
      </dgm:t>
    </dgm:pt>
    <dgm:pt modelId="{A508376C-704A-42C8-8F25-3CD70EE9C598}" type="sibTrans" cxnId="{C250F043-0C67-4BEA-BAFD-6AB92E939894}">
      <dgm:prSet/>
      <dgm:spPr/>
      <dgm:t>
        <a:bodyPr/>
        <a:lstStyle/>
        <a:p>
          <a:endParaRPr lang="en-US"/>
        </a:p>
      </dgm:t>
    </dgm:pt>
    <dgm:pt modelId="{78C77F68-B13F-4FF8-B1CC-BD548146A3F7}" type="pres">
      <dgm:prSet presAssocID="{0E29B195-7D1A-4021-9F75-FDB88618164F}" presName="Name0" presStyleCnt="0">
        <dgm:presLayoutVars>
          <dgm:dir/>
          <dgm:animLvl val="lvl"/>
          <dgm:resizeHandles val="exact"/>
        </dgm:presLayoutVars>
      </dgm:prSet>
      <dgm:spPr/>
    </dgm:pt>
    <dgm:pt modelId="{2D6FDF93-6E53-4EE4-9185-347D8926ABE2}" type="pres">
      <dgm:prSet presAssocID="{8C04AE71-2AB1-4120-87A1-BDCB111A742C}" presName="composite" presStyleCnt="0"/>
      <dgm:spPr/>
    </dgm:pt>
    <dgm:pt modelId="{45B46114-4297-4627-BB27-B17EC429E062}" type="pres">
      <dgm:prSet presAssocID="{8C04AE71-2AB1-4120-87A1-BDCB111A742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3C07AD3-35C5-48EE-8D5C-83CFC30EA3CE}" type="pres">
      <dgm:prSet presAssocID="{8C04AE71-2AB1-4120-87A1-BDCB111A742C}" presName="desTx" presStyleLbl="alignAccFollowNode1" presStyleIdx="0" presStyleCnt="4">
        <dgm:presLayoutVars>
          <dgm:bulletEnabled val="1"/>
        </dgm:presLayoutVars>
      </dgm:prSet>
      <dgm:spPr/>
    </dgm:pt>
    <dgm:pt modelId="{4D47E068-9EE1-4971-A58D-5D3CDC64D925}" type="pres">
      <dgm:prSet presAssocID="{1B67A692-CED1-477E-8312-D67223C7049A}" presName="space" presStyleCnt="0"/>
      <dgm:spPr/>
    </dgm:pt>
    <dgm:pt modelId="{88108B4F-ECA6-4F7D-92FC-72A4A2E4BC67}" type="pres">
      <dgm:prSet presAssocID="{CC58EBE5-3273-469F-9B32-63BE451E2FDB}" presName="composite" presStyleCnt="0"/>
      <dgm:spPr/>
    </dgm:pt>
    <dgm:pt modelId="{2007A4D6-6E45-4E5E-81F1-53323D4EEEA0}" type="pres">
      <dgm:prSet presAssocID="{CC58EBE5-3273-469F-9B32-63BE451E2FD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7E294F24-A11C-4BCC-B9ED-39D0786D0BE9}" type="pres">
      <dgm:prSet presAssocID="{CC58EBE5-3273-469F-9B32-63BE451E2FDB}" presName="desTx" presStyleLbl="alignAccFollowNode1" presStyleIdx="1" presStyleCnt="4">
        <dgm:presLayoutVars>
          <dgm:bulletEnabled val="1"/>
        </dgm:presLayoutVars>
      </dgm:prSet>
      <dgm:spPr/>
    </dgm:pt>
    <dgm:pt modelId="{EBFDD1F2-730C-4187-9423-ADE06662CFAA}" type="pres">
      <dgm:prSet presAssocID="{609C77D9-4DC5-4A6E-BB82-70E321CB989D}" presName="space" presStyleCnt="0"/>
      <dgm:spPr/>
    </dgm:pt>
    <dgm:pt modelId="{A9B10A9F-7FDE-460C-BD94-EC6461168F7A}" type="pres">
      <dgm:prSet presAssocID="{B2F67ABE-BA2D-4DED-B61B-34A0599BEAFA}" presName="composite" presStyleCnt="0"/>
      <dgm:spPr/>
    </dgm:pt>
    <dgm:pt modelId="{EF27846A-CF49-4F54-9150-953C3D3CBF01}" type="pres">
      <dgm:prSet presAssocID="{B2F67ABE-BA2D-4DED-B61B-34A0599BEAF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554204B-356B-4E4F-A380-F1FCBF1B9B54}" type="pres">
      <dgm:prSet presAssocID="{B2F67ABE-BA2D-4DED-B61B-34A0599BEAFA}" presName="desTx" presStyleLbl="alignAccFollowNode1" presStyleIdx="2" presStyleCnt="4">
        <dgm:presLayoutVars>
          <dgm:bulletEnabled val="1"/>
        </dgm:presLayoutVars>
      </dgm:prSet>
      <dgm:spPr/>
    </dgm:pt>
    <dgm:pt modelId="{09E3C5AA-D8AA-4295-BC23-F34168EA077C}" type="pres">
      <dgm:prSet presAssocID="{8D7BC6C3-2893-445C-908E-C962C63A87F6}" presName="space" presStyleCnt="0"/>
      <dgm:spPr/>
    </dgm:pt>
    <dgm:pt modelId="{B91B2E06-A3D4-418B-AE74-2827C006F638}" type="pres">
      <dgm:prSet presAssocID="{21C5DDD9-0829-484D-B920-58CFBC1A3218}" presName="composite" presStyleCnt="0"/>
      <dgm:spPr/>
    </dgm:pt>
    <dgm:pt modelId="{4B3D31BA-1329-401B-B391-F4879BB5867E}" type="pres">
      <dgm:prSet presAssocID="{21C5DDD9-0829-484D-B920-58CFBC1A321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1709AE1-E69E-4290-949A-699CA194A2C2}" type="pres">
      <dgm:prSet presAssocID="{21C5DDD9-0829-484D-B920-58CFBC1A3218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D03C717-30E9-4C42-A504-1F7E4F5F35FE}" srcId="{0E29B195-7D1A-4021-9F75-FDB88618164F}" destId="{21C5DDD9-0829-484D-B920-58CFBC1A3218}" srcOrd="3" destOrd="0" parTransId="{AB01FCE6-BEC9-4B6C-AA7E-97AD387E244F}" sibTransId="{DE35A537-CCA4-42F1-B66F-987EDD3B047F}"/>
    <dgm:cxn modelId="{1FDB5121-5879-44CC-A9A3-03F98B4E36F4}" type="presOf" srcId="{862F4925-B2C5-42ED-BD09-9198C45BA460}" destId="{41709AE1-E69E-4290-949A-699CA194A2C2}" srcOrd="0" destOrd="0" presId="urn:microsoft.com/office/officeart/2005/8/layout/hList1"/>
    <dgm:cxn modelId="{6321CA39-A3DC-4C68-ABC0-7944E22A81F3}" srcId="{0E29B195-7D1A-4021-9F75-FDB88618164F}" destId="{B2F67ABE-BA2D-4DED-B61B-34A0599BEAFA}" srcOrd="2" destOrd="0" parTransId="{25EFA7B6-7A50-42B0-9517-1D5F5F70C9AB}" sibTransId="{8D7BC6C3-2893-445C-908E-C962C63A87F6}"/>
    <dgm:cxn modelId="{DF2D553E-5DC1-42DC-AE76-D3C31FE85DE9}" type="presOf" srcId="{AE2FF775-3EDE-4AB9-95B2-2C3637B83AE8}" destId="{41709AE1-E69E-4290-949A-699CA194A2C2}" srcOrd="0" destOrd="1" presId="urn:microsoft.com/office/officeart/2005/8/layout/hList1"/>
    <dgm:cxn modelId="{9AD0CA5B-6416-4DD7-8431-9E3EC8506AAB}" srcId="{B2F67ABE-BA2D-4DED-B61B-34A0599BEAFA}" destId="{1BDA841D-5B1D-4331-BFBC-8705FA8D8867}" srcOrd="0" destOrd="0" parTransId="{53295893-BA3D-4847-B058-562C34CC7E7D}" sibTransId="{24064EA8-3991-40F6-A5D7-969B2C7DB758}"/>
    <dgm:cxn modelId="{F170EA5B-4717-4ECD-8E0C-F62F55A10779}" type="presOf" srcId="{1BDA841D-5B1D-4331-BFBC-8705FA8D8867}" destId="{6554204B-356B-4E4F-A380-F1FCBF1B9B54}" srcOrd="0" destOrd="0" presId="urn:microsoft.com/office/officeart/2005/8/layout/hList1"/>
    <dgm:cxn modelId="{C250F043-0C67-4BEA-BAFD-6AB92E939894}" srcId="{21C5DDD9-0829-484D-B920-58CFBC1A3218}" destId="{AE2FF775-3EDE-4AB9-95B2-2C3637B83AE8}" srcOrd="1" destOrd="0" parTransId="{4B5B683F-28F3-49B4-94D1-766E3EC0513C}" sibTransId="{A508376C-704A-42C8-8F25-3CD70EE9C598}"/>
    <dgm:cxn modelId="{537EE045-D4EE-4410-BC6F-CA6A427CF156}" type="presOf" srcId="{8C04AE71-2AB1-4120-87A1-BDCB111A742C}" destId="{45B46114-4297-4627-BB27-B17EC429E062}" srcOrd="0" destOrd="0" presId="urn:microsoft.com/office/officeart/2005/8/layout/hList1"/>
    <dgm:cxn modelId="{5953A06C-939D-437E-8DA8-54444AC4A9B3}" srcId="{8C04AE71-2AB1-4120-87A1-BDCB111A742C}" destId="{F7988D5E-C8C8-4691-9707-8B98DC339C0D}" srcOrd="0" destOrd="0" parTransId="{08962D09-BF22-404E-8986-F7BB09F393B3}" sibTransId="{CB5856D3-0361-4594-AEC0-31CD49B55103}"/>
    <dgm:cxn modelId="{B9BA8A53-A608-48A1-923E-982BDF13C1BC}" type="presOf" srcId="{BED22B95-F8E3-48FC-8547-515AF1A27E79}" destId="{7E294F24-A11C-4BCC-B9ED-39D0786D0BE9}" srcOrd="0" destOrd="0" presId="urn:microsoft.com/office/officeart/2005/8/layout/hList1"/>
    <dgm:cxn modelId="{6E6BC458-57FC-43AE-9888-44A6B5D7FF0F}" srcId="{CC58EBE5-3273-469F-9B32-63BE451E2FDB}" destId="{BED22B95-F8E3-48FC-8547-515AF1A27E79}" srcOrd="0" destOrd="0" parTransId="{1B03B7E3-75DC-4C8A-A1D0-A98E93B8237F}" sibTransId="{ED834245-CDA2-40CE-A080-AD1EC5A1AA7A}"/>
    <dgm:cxn modelId="{E0BED598-7256-4695-BD42-BF352421CF13}" type="presOf" srcId="{B2F67ABE-BA2D-4DED-B61B-34A0599BEAFA}" destId="{EF27846A-CF49-4F54-9150-953C3D3CBF01}" srcOrd="0" destOrd="0" presId="urn:microsoft.com/office/officeart/2005/8/layout/hList1"/>
    <dgm:cxn modelId="{38CCDA9C-4B1E-4C1B-AB52-1140987D40AC}" srcId="{21C5DDD9-0829-484D-B920-58CFBC1A3218}" destId="{862F4925-B2C5-42ED-BD09-9198C45BA460}" srcOrd="0" destOrd="0" parTransId="{9A65E7C6-8AC5-4732-9ACC-BE175A19F9A6}" sibTransId="{8EFF9754-DB7E-4662-A98E-32174F1A239B}"/>
    <dgm:cxn modelId="{CA0104A7-65CD-4728-AE40-E1F32ADB3B3A}" type="presOf" srcId="{CC58EBE5-3273-469F-9B32-63BE451E2FDB}" destId="{2007A4D6-6E45-4E5E-81F1-53323D4EEEA0}" srcOrd="0" destOrd="0" presId="urn:microsoft.com/office/officeart/2005/8/layout/hList1"/>
    <dgm:cxn modelId="{3BDD1CB6-D514-4B6D-B03E-F6B98E46AC99}" type="presOf" srcId="{F7988D5E-C8C8-4691-9707-8B98DC339C0D}" destId="{93C07AD3-35C5-48EE-8D5C-83CFC30EA3CE}" srcOrd="0" destOrd="0" presId="urn:microsoft.com/office/officeart/2005/8/layout/hList1"/>
    <dgm:cxn modelId="{A8F6CDD1-8D98-41A9-8A02-785CB34E68AD}" srcId="{0E29B195-7D1A-4021-9F75-FDB88618164F}" destId="{8C04AE71-2AB1-4120-87A1-BDCB111A742C}" srcOrd="0" destOrd="0" parTransId="{F5FC5CFD-DB31-49B4-AD96-09F30E0C0080}" sibTransId="{1B67A692-CED1-477E-8312-D67223C7049A}"/>
    <dgm:cxn modelId="{09911EE5-5875-402A-97BC-77E6D4265319}" type="presOf" srcId="{21C5DDD9-0829-484D-B920-58CFBC1A3218}" destId="{4B3D31BA-1329-401B-B391-F4879BB5867E}" srcOrd="0" destOrd="0" presId="urn:microsoft.com/office/officeart/2005/8/layout/hList1"/>
    <dgm:cxn modelId="{805AACEB-D8DC-4D6C-ABA7-2527FCF98370}" srcId="{0E29B195-7D1A-4021-9F75-FDB88618164F}" destId="{CC58EBE5-3273-469F-9B32-63BE451E2FDB}" srcOrd="1" destOrd="0" parTransId="{613BAB30-9CFF-4D93-B15A-6FD5CD90532A}" sibTransId="{609C77D9-4DC5-4A6E-BB82-70E321CB989D}"/>
    <dgm:cxn modelId="{C48B6DFF-3726-4D16-8CA8-84755B8E329C}" type="presOf" srcId="{0E29B195-7D1A-4021-9F75-FDB88618164F}" destId="{78C77F68-B13F-4FF8-B1CC-BD548146A3F7}" srcOrd="0" destOrd="0" presId="urn:microsoft.com/office/officeart/2005/8/layout/hList1"/>
    <dgm:cxn modelId="{2343F446-E8DF-4D21-8DE0-9143C9D5525C}" type="presParOf" srcId="{78C77F68-B13F-4FF8-B1CC-BD548146A3F7}" destId="{2D6FDF93-6E53-4EE4-9185-347D8926ABE2}" srcOrd="0" destOrd="0" presId="urn:microsoft.com/office/officeart/2005/8/layout/hList1"/>
    <dgm:cxn modelId="{B866CF1F-95AA-484E-B764-C719240AE6BC}" type="presParOf" srcId="{2D6FDF93-6E53-4EE4-9185-347D8926ABE2}" destId="{45B46114-4297-4627-BB27-B17EC429E062}" srcOrd="0" destOrd="0" presId="urn:microsoft.com/office/officeart/2005/8/layout/hList1"/>
    <dgm:cxn modelId="{461345BF-DC2F-4669-B959-9E4222F87BA1}" type="presParOf" srcId="{2D6FDF93-6E53-4EE4-9185-347D8926ABE2}" destId="{93C07AD3-35C5-48EE-8D5C-83CFC30EA3CE}" srcOrd="1" destOrd="0" presId="urn:microsoft.com/office/officeart/2005/8/layout/hList1"/>
    <dgm:cxn modelId="{EDC5CBD8-E9BF-4CBE-957A-7C7BFA56BC84}" type="presParOf" srcId="{78C77F68-B13F-4FF8-B1CC-BD548146A3F7}" destId="{4D47E068-9EE1-4971-A58D-5D3CDC64D925}" srcOrd="1" destOrd="0" presId="urn:microsoft.com/office/officeart/2005/8/layout/hList1"/>
    <dgm:cxn modelId="{4B062D81-F5D7-49BD-B949-38BD3142DFA1}" type="presParOf" srcId="{78C77F68-B13F-4FF8-B1CC-BD548146A3F7}" destId="{88108B4F-ECA6-4F7D-92FC-72A4A2E4BC67}" srcOrd="2" destOrd="0" presId="urn:microsoft.com/office/officeart/2005/8/layout/hList1"/>
    <dgm:cxn modelId="{7985F17B-E165-437A-9CB2-ED3A4F86D079}" type="presParOf" srcId="{88108B4F-ECA6-4F7D-92FC-72A4A2E4BC67}" destId="{2007A4D6-6E45-4E5E-81F1-53323D4EEEA0}" srcOrd="0" destOrd="0" presId="urn:microsoft.com/office/officeart/2005/8/layout/hList1"/>
    <dgm:cxn modelId="{A183EA51-9E2E-4C22-ADC2-1F0F28F77892}" type="presParOf" srcId="{88108B4F-ECA6-4F7D-92FC-72A4A2E4BC67}" destId="{7E294F24-A11C-4BCC-B9ED-39D0786D0BE9}" srcOrd="1" destOrd="0" presId="urn:microsoft.com/office/officeart/2005/8/layout/hList1"/>
    <dgm:cxn modelId="{A56BDEC0-AE01-45A9-82FB-CC46E99BFC7A}" type="presParOf" srcId="{78C77F68-B13F-4FF8-B1CC-BD548146A3F7}" destId="{EBFDD1F2-730C-4187-9423-ADE06662CFAA}" srcOrd="3" destOrd="0" presId="urn:microsoft.com/office/officeart/2005/8/layout/hList1"/>
    <dgm:cxn modelId="{4CC83115-6578-4ECA-8362-4E329466144E}" type="presParOf" srcId="{78C77F68-B13F-4FF8-B1CC-BD548146A3F7}" destId="{A9B10A9F-7FDE-460C-BD94-EC6461168F7A}" srcOrd="4" destOrd="0" presId="urn:microsoft.com/office/officeart/2005/8/layout/hList1"/>
    <dgm:cxn modelId="{F53D5B79-B0E9-4C99-B055-103B46BD5805}" type="presParOf" srcId="{A9B10A9F-7FDE-460C-BD94-EC6461168F7A}" destId="{EF27846A-CF49-4F54-9150-953C3D3CBF01}" srcOrd="0" destOrd="0" presId="urn:microsoft.com/office/officeart/2005/8/layout/hList1"/>
    <dgm:cxn modelId="{176A9A21-7CAA-4670-B6AA-12B1BFC74F0A}" type="presParOf" srcId="{A9B10A9F-7FDE-460C-BD94-EC6461168F7A}" destId="{6554204B-356B-4E4F-A380-F1FCBF1B9B54}" srcOrd="1" destOrd="0" presId="urn:microsoft.com/office/officeart/2005/8/layout/hList1"/>
    <dgm:cxn modelId="{C0B81D60-48EE-4ACB-937A-8727D28355AD}" type="presParOf" srcId="{78C77F68-B13F-4FF8-B1CC-BD548146A3F7}" destId="{09E3C5AA-D8AA-4295-BC23-F34168EA077C}" srcOrd="5" destOrd="0" presId="urn:microsoft.com/office/officeart/2005/8/layout/hList1"/>
    <dgm:cxn modelId="{DC36955E-D53B-4665-A2E0-794A092AF845}" type="presParOf" srcId="{78C77F68-B13F-4FF8-B1CC-BD548146A3F7}" destId="{B91B2E06-A3D4-418B-AE74-2827C006F638}" srcOrd="6" destOrd="0" presId="urn:microsoft.com/office/officeart/2005/8/layout/hList1"/>
    <dgm:cxn modelId="{6EADDA26-F95A-447E-A1F8-2940030B314F}" type="presParOf" srcId="{B91B2E06-A3D4-418B-AE74-2827C006F638}" destId="{4B3D31BA-1329-401B-B391-F4879BB5867E}" srcOrd="0" destOrd="0" presId="urn:microsoft.com/office/officeart/2005/8/layout/hList1"/>
    <dgm:cxn modelId="{F63FD18A-0FF9-4C0A-BC25-C9A4E27E27FF}" type="presParOf" srcId="{B91B2E06-A3D4-418B-AE74-2827C006F638}" destId="{41709AE1-E69E-4290-949A-699CA194A2C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03DF3-7124-4ED5-AB07-6ACF0A821BCA}">
      <dsp:nvSpPr>
        <dsp:cNvPr id="0" name=""/>
        <dsp:cNvSpPr/>
      </dsp:nvSpPr>
      <dsp:spPr>
        <a:xfrm>
          <a:off x="0" y="309406"/>
          <a:ext cx="4064439" cy="428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FD2E1-8EE3-408D-BDC1-2CCF14958294}">
      <dsp:nvSpPr>
        <dsp:cNvPr id="0" name=""/>
        <dsp:cNvSpPr/>
      </dsp:nvSpPr>
      <dsp:spPr>
        <a:xfrm>
          <a:off x="203221" y="58486"/>
          <a:ext cx="2845107" cy="5018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538" tIns="0" rIns="10753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Emailing Documents</a:t>
          </a:r>
        </a:p>
      </dsp:txBody>
      <dsp:txXfrm>
        <a:off x="227719" y="82984"/>
        <a:ext cx="2796111" cy="452844"/>
      </dsp:txXfrm>
    </dsp:sp>
    <dsp:sp modelId="{A4FEDE2E-25C2-4B8A-8AE1-98A580765AE8}">
      <dsp:nvSpPr>
        <dsp:cNvPr id="0" name=""/>
        <dsp:cNvSpPr/>
      </dsp:nvSpPr>
      <dsp:spPr>
        <a:xfrm>
          <a:off x="0" y="1080526"/>
          <a:ext cx="4064439" cy="428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5EBDC-2247-4DEE-B6ED-C5387787E633}">
      <dsp:nvSpPr>
        <dsp:cNvPr id="0" name=""/>
        <dsp:cNvSpPr/>
      </dsp:nvSpPr>
      <dsp:spPr>
        <a:xfrm>
          <a:off x="203221" y="829606"/>
          <a:ext cx="2845107" cy="5018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538" tIns="0" rIns="10753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Hiring Documents</a:t>
          </a:r>
        </a:p>
      </dsp:txBody>
      <dsp:txXfrm>
        <a:off x="227719" y="854104"/>
        <a:ext cx="2796111" cy="452844"/>
      </dsp:txXfrm>
    </dsp:sp>
    <dsp:sp modelId="{68A758F2-7361-4E97-BBEF-5A06DA942C1D}">
      <dsp:nvSpPr>
        <dsp:cNvPr id="0" name=""/>
        <dsp:cNvSpPr/>
      </dsp:nvSpPr>
      <dsp:spPr>
        <a:xfrm>
          <a:off x="0" y="1851646"/>
          <a:ext cx="4064439" cy="428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334D4-A9FB-47D0-9AC7-DC7E4C7C1F10}">
      <dsp:nvSpPr>
        <dsp:cNvPr id="0" name=""/>
        <dsp:cNvSpPr/>
      </dsp:nvSpPr>
      <dsp:spPr>
        <a:xfrm>
          <a:off x="203221" y="1600726"/>
          <a:ext cx="2845107" cy="5018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538" tIns="0" rIns="10753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FEHB/FEDVIP/Internal Forms</a:t>
          </a:r>
        </a:p>
      </dsp:txBody>
      <dsp:txXfrm>
        <a:off x="227719" y="1625224"/>
        <a:ext cx="2796111" cy="452844"/>
      </dsp:txXfrm>
    </dsp:sp>
    <dsp:sp modelId="{06E22B5B-6000-46AB-8E15-DED588BBE00A}">
      <dsp:nvSpPr>
        <dsp:cNvPr id="0" name=""/>
        <dsp:cNvSpPr/>
      </dsp:nvSpPr>
      <dsp:spPr>
        <a:xfrm>
          <a:off x="0" y="2622766"/>
          <a:ext cx="4064439" cy="428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D3F5F-415B-4EB8-B6BA-C45F6B86D055}">
      <dsp:nvSpPr>
        <dsp:cNvPr id="0" name=""/>
        <dsp:cNvSpPr/>
      </dsp:nvSpPr>
      <dsp:spPr>
        <a:xfrm>
          <a:off x="203221" y="2371846"/>
          <a:ext cx="2845107" cy="5018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538" tIns="0" rIns="10753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Batch Memo/OF-288</a:t>
          </a:r>
        </a:p>
      </dsp:txBody>
      <dsp:txXfrm>
        <a:off x="227719" y="2396344"/>
        <a:ext cx="2796111" cy="452844"/>
      </dsp:txXfrm>
    </dsp:sp>
    <dsp:sp modelId="{D610A184-85D5-42F5-9355-0A7F21F08168}">
      <dsp:nvSpPr>
        <dsp:cNvPr id="0" name=""/>
        <dsp:cNvSpPr/>
      </dsp:nvSpPr>
      <dsp:spPr>
        <a:xfrm>
          <a:off x="0" y="3393886"/>
          <a:ext cx="4064439" cy="428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E30E0-89A6-440C-BC44-900F307B725F}">
      <dsp:nvSpPr>
        <dsp:cNvPr id="0" name=""/>
        <dsp:cNvSpPr/>
      </dsp:nvSpPr>
      <dsp:spPr>
        <a:xfrm>
          <a:off x="203221" y="3142966"/>
          <a:ext cx="2845107" cy="5018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538" tIns="0" rIns="10753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Travel Reimbursement</a:t>
          </a:r>
        </a:p>
      </dsp:txBody>
      <dsp:txXfrm>
        <a:off x="227719" y="3167464"/>
        <a:ext cx="2796111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47480-49E1-460B-8330-744F24EDF1E2}">
      <dsp:nvSpPr>
        <dsp:cNvPr id="0" name=""/>
        <dsp:cNvSpPr/>
      </dsp:nvSpPr>
      <dsp:spPr>
        <a:xfrm>
          <a:off x="0" y="59251"/>
          <a:ext cx="2927185" cy="397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Document</a:t>
          </a:r>
        </a:p>
      </dsp:txBody>
      <dsp:txXfrm>
        <a:off x="19419" y="78670"/>
        <a:ext cx="2888347" cy="358962"/>
      </dsp:txXfrm>
    </dsp:sp>
    <dsp:sp modelId="{E8F87457-7790-497C-B435-1742FBE07664}">
      <dsp:nvSpPr>
        <dsp:cNvPr id="0" name=""/>
        <dsp:cNvSpPr/>
      </dsp:nvSpPr>
      <dsp:spPr>
        <a:xfrm>
          <a:off x="0" y="457051"/>
          <a:ext cx="2927185" cy="91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8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Document verification of the identity &amp; employment authorization of each new employee (citizen and non-citizen) to work in the United States.</a:t>
          </a:r>
        </a:p>
      </dsp:txBody>
      <dsp:txXfrm>
        <a:off x="0" y="457051"/>
        <a:ext cx="2927185" cy="914940"/>
      </dsp:txXfrm>
    </dsp:sp>
    <dsp:sp modelId="{0EBCEC68-C94E-4395-84D5-AEA4E6F67213}">
      <dsp:nvSpPr>
        <dsp:cNvPr id="0" name=""/>
        <dsp:cNvSpPr/>
      </dsp:nvSpPr>
      <dsp:spPr>
        <a:xfrm>
          <a:off x="0" y="1371991"/>
          <a:ext cx="2927185" cy="397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Ensure</a:t>
          </a:r>
        </a:p>
      </dsp:txBody>
      <dsp:txXfrm>
        <a:off x="19419" y="1391410"/>
        <a:ext cx="2888347" cy="358962"/>
      </dsp:txXfrm>
    </dsp:sp>
    <dsp:sp modelId="{CA9333F5-5AC1-429E-88C9-58ADF8AF4C5B}">
      <dsp:nvSpPr>
        <dsp:cNvPr id="0" name=""/>
        <dsp:cNvSpPr/>
      </dsp:nvSpPr>
      <dsp:spPr>
        <a:xfrm>
          <a:off x="0" y="1769791"/>
          <a:ext cx="2927185" cy="738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8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Employers must ensure newly hired employees complete and sign Section 1 no later than the first day of employment.</a:t>
          </a:r>
        </a:p>
      </dsp:txBody>
      <dsp:txXfrm>
        <a:off x="0" y="1769791"/>
        <a:ext cx="2927185" cy="738990"/>
      </dsp:txXfrm>
    </dsp:sp>
    <dsp:sp modelId="{F2505F98-8244-40DB-8ADE-0CB82993C9FC}">
      <dsp:nvSpPr>
        <dsp:cNvPr id="0" name=""/>
        <dsp:cNvSpPr/>
      </dsp:nvSpPr>
      <dsp:spPr>
        <a:xfrm>
          <a:off x="0" y="2508781"/>
          <a:ext cx="2927185" cy="397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Examine</a:t>
          </a:r>
        </a:p>
      </dsp:txBody>
      <dsp:txXfrm>
        <a:off x="19419" y="2528200"/>
        <a:ext cx="2888347" cy="358962"/>
      </dsp:txXfrm>
    </dsp:sp>
    <dsp:sp modelId="{5EC0CC33-0F56-4243-9901-09C2BFE7AF72}">
      <dsp:nvSpPr>
        <dsp:cNvPr id="0" name=""/>
        <dsp:cNvSpPr/>
      </dsp:nvSpPr>
      <dsp:spPr>
        <a:xfrm>
          <a:off x="0" y="2906581"/>
          <a:ext cx="2927185" cy="91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8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Employers must examine evidence of identity and employment authorization within 3 business days of the employee’s first day of employment.</a:t>
          </a:r>
        </a:p>
      </dsp:txBody>
      <dsp:txXfrm>
        <a:off x="0" y="2906581"/>
        <a:ext cx="2927185" cy="9149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46114-4297-4627-BB27-B17EC429E062}">
      <dsp:nvSpPr>
        <dsp:cNvPr id="0" name=""/>
        <dsp:cNvSpPr/>
      </dsp:nvSpPr>
      <dsp:spPr>
        <a:xfrm>
          <a:off x="2857" y="61604"/>
          <a:ext cx="1718196" cy="374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</a:t>
          </a:r>
        </a:p>
      </dsp:txBody>
      <dsp:txXfrm>
        <a:off x="2857" y="61604"/>
        <a:ext cx="1718196" cy="374400"/>
      </dsp:txXfrm>
    </dsp:sp>
    <dsp:sp modelId="{93C07AD3-35C5-48EE-8D5C-83CFC30EA3CE}">
      <dsp:nvSpPr>
        <dsp:cNvPr id="0" name=""/>
        <dsp:cNvSpPr/>
      </dsp:nvSpPr>
      <dsp:spPr>
        <a:xfrm>
          <a:off x="2857" y="436004"/>
          <a:ext cx="1718196" cy="21098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u="sng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Batch Memo: </a:t>
          </a: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as part of the batch approval process, the AO will certify that the OF-288s are accurate, appropriate, and legal for payment.</a:t>
          </a:r>
          <a:endParaRPr lang="en-US" sz="1300" kern="1200" dirty="0"/>
        </a:p>
      </dsp:txBody>
      <dsp:txXfrm>
        <a:off x="2857" y="436004"/>
        <a:ext cx="1718196" cy="2109875"/>
      </dsp:txXfrm>
    </dsp:sp>
    <dsp:sp modelId="{2007A4D6-6E45-4E5E-81F1-53323D4EEEA0}">
      <dsp:nvSpPr>
        <dsp:cNvPr id="0" name=""/>
        <dsp:cNvSpPr/>
      </dsp:nvSpPr>
      <dsp:spPr>
        <a:xfrm>
          <a:off x="1961601" y="61604"/>
          <a:ext cx="1718196" cy="3744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</a:t>
          </a:r>
        </a:p>
      </dsp:txBody>
      <dsp:txXfrm>
        <a:off x="1961601" y="61604"/>
        <a:ext cx="1718196" cy="374400"/>
      </dsp:txXfrm>
    </dsp:sp>
    <dsp:sp modelId="{7E294F24-A11C-4BCC-B9ED-39D0786D0BE9}">
      <dsp:nvSpPr>
        <dsp:cNvPr id="0" name=""/>
        <dsp:cNvSpPr/>
      </dsp:nvSpPr>
      <dsp:spPr>
        <a:xfrm>
          <a:off x="1961601" y="436004"/>
          <a:ext cx="1718196" cy="210987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Starting &amp; Ending Dates for reimbursement should be completed by AO. The CPC will add dates &amp; totals to each OF-288 based on the fire codes used for specific dates.</a:t>
          </a:r>
          <a:endParaRPr lang="en-US" sz="1300" kern="1200" dirty="0"/>
        </a:p>
      </dsp:txBody>
      <dsp:txXfrm>
        <a:off x="1961601" y="436004"/>
        <a:ext cx="1718196" cy="2109875"/>
      </dsp:txXfrm>
    </dsp:sp>
    <dsp:sp modelId="{EF27846A-CF49-4F54-9150-953C3D3CBF01}">
      <dsp:nvSpPr>
        <dsp:cNvPr id="0" name=""/>
        <dsp:cNvSpPr/>
      </dsp:nvSpPr>
      <dsp:spPr>
        <a:xfrm>
          <a:off x="3920345" y="61604"/>
          <a:ext cx="1718196" cy="3744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</a:t>
          </a:r>
        </a:p>
      </dsp:txBody>
      <dsp:txXfrm>
        <a:off x="3920345" y="61604"/>
        <a:ext cx="1718196" cy="374400"/>
      </dsp:txXfrm>
    </dsp:sp>
    <dsp:sp modelId="{6554204B-356B-4E4F-A380-F1FCBF1B9B54}">
      <dsp:nvSpPr>
        <dsp:cNvPr id="0" name=""/>
        <dsp:cNvSpPr/>
      </dsp:nvSpPr>
      <dsp:spPr>
        <a:xfrm>
          <a:off x="3920345" y="436004"/>
          <a:ext cx="1718196" cy="210987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If there are casuals who joined the crew late or departed early, indicate those individuals and instruct to use dates on their OF-288s</a:t>
          </a:r>
          <a:endParaRPr lang="en-US" sz="1300" kern="1200" dirty="0"/>
        </a:p>
      </dsp:txBody>
      <dsp:txXfrm>
        <a:off x="3920345" y="436004"/>
        <a:ext cx="1718196" cy="2109875"/>
      </dsp:txXfrm>
    </dsp:sp>
    <dsp:sp modelId="{4B3D31BA-1329-401B-B391-F4879BB5867E}">
      <dsp:nvSpPr>
        <dsp:cNvPr id="0" name=""/>
        <dsp:cNvSpPr/>
      </dsp:nvSpPr>
      <dsp:spPr>
        <a:xfrm>
          <a:off x="5879089" y="61604"/>
          <a:ext cx="1718196" cy="3744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4</a:t>
          </a:r>
        </a:p>
      </dsp:txBody>
      <dsp:txXfrm>
        <a:off x="5879089" y="61604"/>
        <a:ext cx="1718196" cy="374400"/>
      </dsp:txXfrm>
    </dsp:sp>
    <dsp:sp modelId="{41709AE1-E69E-4290-949A-699CA194A2C2}">
      <dsp:nvSpPr>
        <dsp:cNvPr id="0" name=""/>
        <dsp:cNvSpPr/>
      </dsp:nvSpPr>
      <dsp:spPr>
        <a:xfrm>
          <a:off x="5879089" y="436004"/>
          <a:ext cx="1718196" cy="210987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Travel reimbursement is not for planned events, (e.g., Training or Rx).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If there are receipts, (e.g., lodging, baggage) it must go through ETS or Manual process (BIA).</a:t>
          </a:r>
          <a:endParaRPr lang="en-US" sz="1300" kern="1200" dirty="0"/>
        </a:p>
      </dsp:txBody>
      <dsp:txXfrm>
        <a:off x="5879089" y="436004"/>
        <a:ext cx="1718196" cy="2109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7F7A-782D-430C-B7DE-046B665BEF14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885D5-D443-4228-8B2C-B9DF9A30D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20:43:12.3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2,'7'0,"15"-1,0 1,1 0,-1 2,1 1,-1 0,0 2,-1 1,32 11,-41-12,1 0,0-2,1 1,-1-2,1 0,19 1,88-5,-49-1,1631 3,-1683 1,-1 1,38 9,-36-6,0-2,28 3,630-4,-330-5,-200 6,161-7,-220-9,-57 7,60-2,-43 5,0-3,56-12,-58 8,1 2,64-1,1286 10,-1363 1,56 10,14 1,-5 1,-71-9,59 4,696-10,-775 0,1 0,-1-1,0 0,1 0,-1-1,0 0,0-1,10-5,34-12,-37 17,-1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20:55:03.4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96,'31'2,"0"1,-1 1,47 13,-37-7,45 5,33-12,-88-4,1 2,-1 1,55 10,-53-6,60 4,9 1,-47-4,-1-2,96-5,-64-2,-55 1,58-11,-57 6,56-2,-50 5,56-10,-14 2,-4 0,-37 5,59-2,-65 6,53-10,-52 7,53-3,1307 7,-641 3,-732-3,1-1,33-8,-32 5,46-3,-41 8,5 0,0-1,1-2,-1-1,0-1,58-18,-20 7,-11 4,-42 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20:55:06.29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61,'0'-1,"1"-1,0 1,-1 0,1 0,0 0,0 0,0 0,0 0,0 0,0 1,0-1,0 0,0 0,0 1,0-1,0 1,1-1,-1 1,0-1,1 1,-1 0,0-1,0 1,2 0,38-6,-37 6,81-5,-55 5,-1-2,55-10,-40 5,1 1,0 3,0 2,53 5,7-2,130-2,-213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CEED-E5F4-4698-B012-83262916D7B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F9AB-3C90-481E-8C34-4F549BF455D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19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964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80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386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45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99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being</a:t>
            </a:r>
            <a:r>
              <a:rPr lang="en-US" baseline="0" dirty="0"/>
              <a:t> reviewing the documents covered today remember they should be kept in a locked cabinet because of the PII.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8074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0174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43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1 must be completed the first day of employment by the employee.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21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the employer completes Section 2 of the Form I-9.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8022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36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8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531-CCD3-4909-A41B-EAB1049BDA8C}" type="datetime1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20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102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866373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2050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0223808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68883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8622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416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840227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4719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262E62-E8FA-42DE-BC7E-BA73A13FC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537685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96899-6846-4B29-AD05-49215C31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459" y="197123"/>
            <a:ext cx="3392382" cy="1675219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2939FABB-D58D-4DAF-878D-EB51A2AA62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459" y="2057400"/>
            <a:ext cx="3392382" cy="38623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AD5814-D5B6-4BF5-BF94-2F284D0079F8}"/>
              </a:ext>
            </a:extLst>
          </p:cNvPr>
          <p:cNvSpPr/>
          <p:nvPr userDrawn="1"/>
        </p:nvSpPr>
        <p:spPr>
          <a:xfrm>
            <a:off x="8042147" y="453643"/>
            <a:ext cx="3528000" cy="985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1FB18E8B-6111-4A64-AA8C-4CD4C981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D5311807-ED2F-406C-B107-B5D885AD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643FEB5F-C4B2-43B5-B019-DC467A62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259911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B1AC-9A7E-4B2F-BE59-65E2DDF1D6F6}" type="datetime1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256D22-D8EB-A40E-8FC8-D9773C3E6303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4035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38623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1790946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961741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A7F1CA9-BED2-4756-8AEF-E0F68B0488B6}" type="datetime1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311047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337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BC34B1AC-9A7E-4B2F-BE59-65E2DDF1D6F6}" type="datetime1">
              <a:rPr lang="en-US" smtClean="0"/>
              <a:t>2/6/2024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Teach a Course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AE95AE94-03D1-4FC2-903C-8511BF4E0409}" type="datetime1">
              <a:rPr lang="en-US" smtClean="0"/>
              <a:t>2/6/2024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Teach a Course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CE4CA-34EA-472D-A23C-1DE165FC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BF3AA-AA64-40B2-94AA-20312968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E340-46EE-4A5F-9C9B-315AD29A92C5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F479D-7533-4EEF-A06F-7CD2FE3DB90D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371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5AE94-03D1-4FC2-903C-8511BF4E0409}" type="datetime1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Teach a Course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8AB117-E653-09EB-BC12-9C615B6B2031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582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/>
              <a:t>Teach a Course</a:t>
            </a:r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D9FCDD-B6DA-D4E0-2827-81E03F2F8970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463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/>
              <a:t>Teach a Course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B94B8F-F36E-6D1E-1578-3952C46F6C13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809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/>
              <a:t>Teach a Course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013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4B7E-D172-41E4-BE36-64B5A7E393CD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/>
              <a:t>Teach a Course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D10688-A1A3-F506-7F4E-34C38A4E540F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0456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3205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F1CA9-BED2-4756-8AEF-E0F68B0488B6}" type="datetime1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4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728" r:id="rId24"/>
    <p:sldLayoutId id="2147483726" r:id="rId25"/>
    <p:sldLayoutId id="2147483734" r:id="rId26"/>
    <p:sldLayoutId id="2147483737" r:id="rId27"/>
    <p:sldLayoutId id="2147483738" r:id="rId2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nifc.gov/programs/casual-payment-center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jpg"/><Relationship Id="rId4" Type="http://schemas.openxmlformats.org/officeDocument/2006/relationships/hyperlink" Target="https://doimspp.sharepoint.com/sites/CPCTeam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enefeds.com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mp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3.xml"/><Relationship Id="rId9" Type="http://schemas.openxmlformats.org/officeDocument/2006/relationships/customXml" Target="../ink/ink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tmp"/><Relationship Id="rId5" Type="http://schemas.openxmlformats.org/officeDocument/2006/relationships/image" Target="../media/image34.png"/><Relationship Id="rId4" Type="http://schemas.openxmlformats.org/officeDocument/2006/relationships/customXml" Target="../ink/ink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2386" y="263950"/>
            <a:ext cx="3713683" cy="3470745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Hiring Documents &amp;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Internal Forms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D2EF1-0F9D-4795-905F-AC055B254B80}"/>
              </a:ext>
            </a:extLst>
          </p:cNvPr>
          <p:cNvSpPr txBox="1"/>
          <p:nvPr/>
        </p:nvSpPr>
        <p:spPr>
          <a:xfrm>
            <a:off x="7248176" y="4808946"/>
            <a:ext cx="47424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latin typeface="+mj-lt"/>
              </a:rPr>
              <a:t>National Interagency Fire Center</a:t>
            </a:r>
          </a:p>
          <a:p>
            <a:pPr algn="r"/>
            <a:r>
              <a:rPr lang="en-US" sz="1100" b="1" dirty="0">
                <a:latin typeface="+mj-lt"/>
              </a:rPr>
              <a:t>Casual Payment Center MS 270</a:t>
            </a:r>
          </a:p>
          <a:p>
            <a:pPr algn="r"/>
            <a:r>
              <a:rPr lang="en-US" sz="1100" b="1" dirty="0">
                <a:latin typeface="+mj-lt"/>
              </a:rPr>
              <a:t>3833 S Development Ave</a:t>
            </a:r>
          </a:p>
          <a:p>
            <a:pPr algn="r"/>
            <a:r>
              <a:rPr lang="en-US" sz="1100" b="1" dirty="0">
                <a:latin typeface="+mj-lt"/>
              </a:rPr>
              <a:t>Boise, ID 83705</a:t>
            </a:r>
          </a:p>
          <a:p>
            <a:pPr algn="r"/>
            <a:r>
              <a:rPr lang="en-US" sz="1100" b="1" dirty="0">
                <a:latin typeface="+mj-lt"/>
              </a:rPr>
              <a:t>Phone: 877-471-2262 </a:t>
            </a:r>
          </a:p>
          <a:p>
            <a:pPr algn="r"/>
            <a:r>
              <a:rPr lang="en-US" sz="1100" b="1" dirty="0">
                <a:latin typeface="+mj-lt"/>
              </a:rPr>
              <a:t>Fax: 208-433-6405</a:t>
            </a:r>
          </a:p>
          <a:p>
            <a:pPr algn="r"/>
            <a:r>
              <a:rPr lang="en-US" sz="1100" b="1" dirty="0">
                <a:latin typeface="+mj-lt"/>
              </a:rPr>
              <a:t>Email: casualpay@blm.gov</a:t>
            </a:r>
          </a:p>
          <a:p>
            <a:pPr algn="r"/>
            <a:r>
              <a:rPr lang="en-US" sz="1100" b="1" dirty="0">
                <a:latin typeface="+mj-lt"/>
              </a:rPr>
              <a:t>Office Hours: 8:00 am – 4:00 pm Monday – Friday</a:t>
            </a:r>
          </a:p>
          <a:p>
            <a:pPr algn="r"/>
            <a:r>
              <a:rPr lang="en-US" sz="1100" b="1" dirty="0">
                <a:latin typeface="+mj-lt"/>
              </a:rPr>
              <a:t>Website: </a:t>
            </a:r>
            <a:r>
              <a:rPr lang="en-US" sz="1100" b="1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https://www.nifc.gov/programs/casual-payment-center</a:t>
            </a:r>
            <a:endParaRPr lang="en-US" sz="1100" b="1" dirty="0">
              <a:latin typeface="+mj-lt"/>
            </a:endParaRPr>
          </a:p>
          <a:p>
            <a:pPr algn="r"/>
            <a:r>
              <a:rPr lang="en-US" sz="1100" b="1" dirty="0">
                <a:latin typeface="+mj-lt"/>
              </a:rPr>
              <a:t>DOI SharePoint: </a:t>
            </a:r>
            <a:r>
              <a:rPr lang="en-US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CPC Team - Home (sharepoint.com)</a:t>
            </a:r>
            <a:endParaRPr lang="en-US" sz="11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CE9A-F279-4A31-AB97-5930C6C6D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3" y="5984092"/>
            <a:ext cx="676715" cy="706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4B158C-BE19-4D5A-BD7C-157E57208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54" y="5984092"/>
            <a:ext cx="670878" cy="69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57454-4C0B-4521-957C-23B36A9D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392" y="5980368"/>
            <a:ext cx="670618" cy="702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1E5705-FAC1-44D7-A222-2F3D0AA89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29" y="5976645"/>
            <a:ext cx="663881" cy="70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64208-CD2B-46AE-928A-7B8B3CB05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2383" y="5976645"/>
            <a:ext cx="658425" cy="700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665DFF-64DD-377B-C518-A326878A9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107" y="263950"/>
            <a:ext cx="8190577" cy="52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F8AA00-3688-456F-ACC0-B0D5C286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48" y="1258800"/>
            <a:ext cx="10571998" cy="9704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Certification of Form I-9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155E21-E853-453C-A69F-C181DF781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848" y="1895235"/>
            <a:ext cx="10789712" cy="2292902"/>
          </a:xfrm>
        </p:spPr>
        <p:txBody>
          <a:bodyPr/>
          <a:lstStyle/>
          <a:p>
            <a:r>
              <a:rPr lang="en-US" dirty="0">
                <a:latin typeface="+mj-lt"/>
              </a:rPr>
              <a:t>Enter the Employee’s first day of employment.</a:t>
            </a:r>
          </a:p>
          <a:p>
            <a:r>
              <a:rPr lang="en-US" dirty="0">
                <a:latin typeface="+mj-lt"/>
              </a:rPr>
              <a:t>Sign &amp; date the attestation on the date Section 2 is completed.</a:t>
            </a:r>
          </a:p>
          <a:p>
            <a:r>
              <a:rPr lang="en-US" dirty="0">
                <a:latin typeface="+mj-lt"/>
              </a:rPr>
              <a:t>Provide name and title of person completing Section 2.</a:t>
            </a:r>
          </a:p>
          <a:p>
            <a:r>
              <a:rPr lang="en-US" dirty="0">
                <a:latin typeface="+mj-lt"/>
              </a:rPr>
              <a:t>The Form I-9 can be completed in early spring, if the employee has accepted an employment offer.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6BF0EE-3FEF-4C83-9CF9-846C41D23ECD}"/>
              </a:ext>
            </a:extLst>
          </p:cNvPr>
          <p:cNvSpPr txBox="1"/>
          <p:nvPr/>
        </p:nvSpPr>
        <p:spPr>
          <a:xfrm>
            <a:off x="946241" y="5436906"/>
            <a:ext cx="10871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latin typeface="+mj-lt"/>
                <a:cs typeface="Calibri" pitchFamily="34" charset="0"/>
              </a:rPr>
              <a:t>*Employers may, but are not required to, photocopy the document(s) presented. If photocopies are made, they should be made for ALL new hires. Photocopies must be retained with Form I-9 in case of inspection by DHS. Employers must always complete Section 2 even if they photocopy an employee’s document(s).</a:t>
            </a:r>
          </a:p>
        </p:txBody>
      </p:sp>
      <p:pic>
        <p:nvPicPr>
          <p:cNvPr id="10" name="Picture 9" descr="Example I-9 form, certification of I-9 form.">
            <a:extLst>
              <a:ext uri="{FF2B5EF4-FFF2-40B4-BE49-F238E27FC236}">
                <a16:creationId xmlns:a16="http://schemas.microsoft.com/office/drawing/2014/main" id="{2F1F04CA-650D-88CD-E692-F5E0A53A6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" t="-124" r="640" b="2800"/>
          <a:stretch/>
        </p:blipFill>
        <p:spPr>
          <a:xfrm>
            <a:off x="1047749" y="3652285"/>
            <a:ext cx="8810625" cy="1538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509A4-087A-4A20-9A05-D41291E4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749" y="6404757"/>
            <a:ext cx="6297612" cy="365125"/>
          </a:xfrm>
        </p:spPr>
        <p:txBody>
          <a:bodyPr/>
          <a:lstStyle/>
          <a:p>
            <a:pPr algn="l"/>
            <a:r>
              <a:rPr lang="en-US" noProof="0" dirty="0"/>
              <a:t>RETAINED AT HOME UNIT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C7A929-B966-AF86-55EB-071D31BF7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89966" y="3652285"/>
            <a:ext cx="1584960" cy="6149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0A0964-83B5-BA98-E5AA-2F9ADC31B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51223" y="4244333"/>
            <a:ext cx="2825827" cy="51054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8AB10-D64C-459F-B178-D82797FC73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8833" y="536879"/>
            <a:ext cx="5740400" cy="1341438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Resource Casual Hire Information Form</a:t>
            </a:r>
            <a:br>
              <a:rPr lang="en-US" dirty="0">
                <a:solidFill>
                  <a:srgbClr val="CC3300"/>
                </a:solidFill>
              </a:rPr>
            </a:br>
            <a:r>
              <a:rPr lang="en-US" sz="1100" i="1" dirty="0">
                <a:solidFill>
                  <a:schemeClr val="tx1"/>
                </a:solidFill>
                <a:latin typeface="+mj-lt"/>
              </a:rPr>
              <a:t>This form sets the formal agreement between the Agency and the Casual/AD to ensure there is no misunderstanding. It establishes the authority to pay under the AD Pay Plan.</a:t>
            </a:r>
            <a:br>
              <a:rPr lang="en-US" sz="1100" i="1" dirty="0">
                <a:solidFill>
                  <a:schemeClr val="tx1"/>
                </a:solidFill>
                <a:latin typeface="+mj-lt"/>
              </a:rPr>
            </a:br>
            <a:br>
              <a:rPr lang="en-US" sz="1100" dirty="0"/>
            </a:br>
            <a:endParaRPr lang="en-US" sz="1100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CA74F79-32F0-4449-BD59-DF9441B58E0E}"/>
              </a:ext>
            </a:extLst>
          </p:cNvPr>
          <p:cNvSpPr txBox="1">
            <a:spLocks/>
          </p:cNvSpPr>
          <p:nvPr/>
        </p:nvSpPr>
        <p:spPr>
          <a:xfrm>
            <a:off x="548833" y="2158927"/>
            <a:ext cx="4458359" cy="36932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en-US" sz="2100" dirty="0">
                <a:latin typeface="+mj-lt"/>
              </a:rPr>
              <a:t>This form establishes what the government will pay for travel and what expenses are reimbursable.</a:t>
            </a:r>
          </a:p>
          <a:p>
            <a:pPr marL="342900" indent="-342900"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en-US" sz="2100" dirty="0">
                <a:latin typeface="+mj-lt"/>
              </a:rPr>
              <a:t>It provides a checklist for hiring documents to ensure prompt payment for work performed.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400" i="1" dirty="0">
              <a:latin typeface="+mj-lt"/>
            </a:endParaRPr>
          </a:p>
          <a:p>
            <a:pPr marL="0" indent="0">
              <a:buNone/>
            </a:pPr>
            <a:endParaRPr lang="en-US" sz="1400" i="1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US" sz="1400" i="1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400" i="1" dirty="0">
                <a:solidFill>
                  <a:srgbClr val="C00000"/>
                </a:solidFill>
                <a:latin typeface="+mj-lt"/>
              </a:rPr>
              <a:t>If the form is not properly signed and dated, it may not be an acceptable document if there is a grievance filed by a Casual/AD.</a:t>
            </a:r>
          </a:p>
        </p:txBody>
      </p:sp>
      <p:pic>
        <p:nvPicPr>
          <p:cNvPr id="7" name="Picture 6" descr="Example of the Single Resource Casual Hire Information form.">
            <a:extLst>
              <a:ext uri="{FF2B5EF4-FFF2-40B4-BE49-F238E27FC236}">
                <a16:creationId xmlns:a16="http://schemas.microsoft.com/office/drawing/2014/main" id="{4E3A03EB-340B-12D6-371E-3292DB2AB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518" y="416420"/>
            <a:ext cx="4726586" cy="6062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C1BDC9-B418-4584-BFD1-BEA30B074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833" y="6296255"/>
            <a:ext cx="6297612" cy="365125"/>
          </a:xfrm>
        </p:spPr>
        <p:txBody>
          <a:bodyPr/>
          <a:lstStyle/>
          <a:p>
            <a:pPr algn="l"/>
            <a:r>
              <a:rPr lang="en-US" dirty="0"/>
              <a:t>RETAINED AT HOME UNIT</a:t>
            </a:r>
          </a:p>
        </p:txBody>
      </p:sp>
    </p:spTree>
    <p:extLst>
      <p:ext uri="{BB962C8B-B14F-4D97-AF65-F5344CB8AC3E}">
        <p14:creationId xmlns:p14="http://schemas.microsoft.com/office/powerpoint/2010/main" val="21308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3D8B0C-EFCA-45C3-A92A-E9B17B93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320" y="443458"/>
            <a:ext cx="4105188" cy="1675219"/>
          </a:xfrm>
        </p:spPr>
        <p:txBody>
          <a:bodyPr/>
          <a:lstStyle/>
          <a:p>
            <a:r>
              <a:rPr lang="en-US" dirty="0"/>
              <a:t>Incident Behavior Form</a:t>
            </a:r>
            <a:endParaRPr lang="ru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EACF6-E8C5-485F-B9F8-6F314C3308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38214" y="1717671"/>
            <a:ext cx="3392382" cy="1377752"/>
          </a:xfrm>
        </p:spPr>
        <p:txBody>
          <a:bodyPr>
            <a:normAutofit/>
          </a:bodyPr>
          <a:lstStyle/>
          <a:p>
            <a:pPr marL="285750" indent="-285750">
              <a:buFont typeface="Wingdings 3" charset="2"/>
              <a:buChar char=""/>
            </a:pPr>
            <a:r>
              <a:rPr lang="en-US" dirty="0"/>
              <a:t>This form covers behavior as well as Drug &amp; Alcohol abuse.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dirty="0"/>
              <a:t>This form should be completed annually.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200" dirty="0"/>
          </a:p>
        </p:txBody>
      </p:sp>
      <p:pic>
        <p:nvPicPr>
          <p:cNvPr id="11" name="Picture 10" descr="Example of the Incident Behavior form.">
            <a:extLst>
              <a:ext uri="{FF2B5EF4-FFF2-40B4-BE49-F238E27FC236}">
                <a16:creationId xmlns:a16="http://schemas.microsoft.com/office/drawing/2014/main" id="{9CDC0B29-F24E-4AA8-9E61-8CFAEB555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6" t="5363" r="8051" b="12753"/>
          <a:stretch/>
        </p:blipFill>
        <p:spPr>
          <a:xfrm>
            <a:off x="1200561" y="443458"/>
            <a:ext cx="4808353" cy="57993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DB1DA-AD73-4E32-B7D5-0BD1008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9785" y="624284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RETAINED AT HOME UNIT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EBD39-D575-64C4-6553-E01F52E9D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5" y="3257550"/>
            <a:ext cx="4738133" cy="3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0571FB-0D38-48F5-B2C5-4F4F3F84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503" y="523048"/>
            <a:ext cx="3392382" cy="1675219"/>
          </a:xfrm>
        </p:spPr>
        <p:txBody>
          <a:bodyPr/>
          <a:lstStyle/>
          <a:p>
            <a:r>
              <a:rPr lang="en-US" dirty="0"/>
              <a:t>2024 </a:t>
            </a:r>
            <a:br>
              <a:rPr lang="en-US" dirty="0"/>
            </a:br>
            <a:r>
              <a:rPr lang="en-US" dirty="0"/>
              <a:t>FORM W-4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1D321-B622-4A32-B474-CA97718ECD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77270" y="2057400"/>
            <a:ext cx="4671391" cy="3862388"/>
          </a:xfrm>
        </p:spPr>
        <p:txBody>
          <a:bodyPr>
            <a:normAutofit/>
          </a:bodyPr>
          <a:lstStyle/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Please use a current year form when submitting Form W-4.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Step 1(a) and Step 1 (b) must be completed with Name and Social Security Number.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Step 1 (c) must be marked with one Marital Status.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If claiming dependents, Step 3 Block 3 must have a dollar amount (i.e., $2,000.00; $500.00), not a single-digit number (as in allowances, 1, 2, 3 etc.).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Form must be signed and dated.</a:t>
            </a:r>
          </a:p>
        </p:txBody>
      </p:sp>
      <p:pic>
        <p:nvPicPr>
          <p:cNvPr id="9" name="Picture 8" descr="2024 Form W-4.pdf - Adobe Acrobat Pro (32-bit)">
            <a:extLst>
              <a:ext uri="{FF2B5EF4-FFF2-40B4-BE49-F238E27FC236}">
                <a16:creationId xmlns:a16="http://schemas.microsoft.com/office/drawing/2014/main" id="{19B5CD0C-9778-5307-03B7-6F2CB99ADF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8" t="26242" r="47757" b="5590"/>
          <a:stretch/>
        </p:blipFill>
        <p:spPr bwMode="auto">
          <a:xfrm>
            <a:off x="1010979" y="346842"/>
            <a:ext cx="4995515" cy="594601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9BFD1-1B9C-4D2B-A77D-84416F45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3894" y="6347481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SUBMIT FORM TO THE CPC</a:t>
            </a:r>
          </a:p>
        </p:txBody>
      </p:sp>
    </p:spTree>
    <p:extLst>
      <p:ext uri="{BB962C8B-B14F-4D97-AF65-F5344CB8AC3E}">
        <p14:creationId xmlns:p14="http://schemas.microsoft.com/office/powerpoint/2010/main" val="41935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2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D42F20-D5A9-61E8-C7A4-D7E4B554F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" r="1230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A1A12C-EF63-419E-B2D8-3304D39B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/>
              <a:t>State Taxes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6CAF8B2-A8C4-4721-A9C0-B5B81A417EC7}"/>
              </a:ext>
            </a:extLst>
          </p:cNvPr>
          <p:cNvSpPr txBox="1">
            <a:spLocks/>
          </p:cNvSpPr>
          <p:nvPr/>
        </p:nvSpPr>
        <p:spPr>
          <a:xfrm>
            <a:off x="601757" y="1741026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employees, the Federal Personnel Payroll System (FPPS) will automatically default state taxes to single and zero deductions for the hired at state. 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Tribal Exemption form (if applicable) can be submitted each calendar year by casuals to exempt themselves from state taxes.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the casual would like to claim a different deduction for state taxes, use specific state tax form.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nine states that do not have individual income withholding tax (e.g.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AK, FL, NH, NV, SD, TN, TX, WA, WY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therefore, no state tax is withheld.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C815B-36E3-424C-BB68-B6F172149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448" y="6057337"/>
            <a:ext cx="62976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noProof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SUBMIT FORM TO THE CPC</a:t>
            </a:r>
          </a:p>
        </p:txBody>
      </p:sp>
      <p:cxnSp>
        <p:nvCxnSpPr>
          <p:cNvPr id="30" name="Straight Connector 2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F8AA00-3688-456F-ACC0-B0D5C286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Direct Deposit Form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155E21-E853-453C-A69F-C181DF781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4184035" cy="429352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All fields must be legible and accurate.</a:t>
            </a:r>
          </a:p>
          <a:p>
            <a:r>
              <a:rPr lang="en-US" dirty="0">
                <a:latin typeface="+mj-lt"/>
              </a:rPr>
              <a:t>Account information must be entered in the proper fields (Section C).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u="sng" dirty="0">
                <a:latin typeface="+mj-lt"/>
              </a:rPr>
              <a:t>Must</a:t>
            </a:r>
            <a:r>
              <a:rPr lang="en-US" sz="1800" dirty="0">
                <a:latin typeface="+mj-lt"/>
              </a:rPr>
              <a:t> include Type of Account.</a:t>
            </a:r>
          </a:p>
          <a:p>
            <a:r>
              <a:rPr lang="en-US" dirty="0">
                <a:latin typeface="+mj-lt"/>
              </a:rPr>
              <a:t>Signature &amp; Date.</a:t>
            </a:r>
          </a:p>
          <a:p>
            <a:r>
              <a:rPr lang="en-US" dirty="0">
                <a:latin typeface="+mj-lt"/>
              </a:rPr>
              <a:t>If the Direct Deposit form is incomplete or illegible, a profile will not be updated, and the agency will be contacted if form accompanies an OF-288, otherwise Direct Deposit will be returned to Casual/AD.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509A4-087A-4A20-9A05-D41291E4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3021" y="6154256"/>
            <a:ext cx="6297612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  <a:endParaRPr lang="en-US" noProof="0" dirty="0"/>
          </a:p>
        </p:txBody>
      </p:sp>
      <p:pic>
        <p:nvPicPr>
          <p:cNvPr id="10" name="Content Placeholder 9" descr="Example of the Direct Deposit filled out.">
            <a:extLst>
              <a:ext uri="{FF2B5EF4-FFF2-40B4-BE49-F238E27FC236}">
                <a16:creationId xmlns:a16="http://schemas.microsoft.com/office/drawing/2014/main" id="{CD20759E-04F5-EA30-0D7D-BA4A2FCF0F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7357" y="1489166"/>
            <a:ext cx="6824380" cy="436299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64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210036"/>
            <a:ext cx="3627438" cy="12112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EFT Waiver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21B9109-90A0-4CB5-B39A-85668AA8A028}"/>
              </a:ext>
            </a:extLst>
          </p:cNvPr>
          <p:cNvSpPr txBox="1">
            <a:spLocks/>
          </p:cNvSpPr>
          <p:nvPr/>
        </p:nvSpPr>
        <p:spPr>
          <a:xfrm>
            <a:off x="914400" y="933738"/>
            <a:ext cx="4217508" cy="1328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  <a:latin typeface="+mj-lt"/>
              </a:rPr>
              <a:t>Must be completed EACH CALENDAR YEAR when Casual/AD is requesting a Treasury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81179" y="1969864"/>
            <a:ext cx="3946525" cy="24225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>
                <a:latin typeface="+mj-lt"/>
              </a:rPr>
              <a:t>Name and SSN must be completed.</a:t>
            </a:r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>
                <a:latin typeface="+mj-lt"/>
              </a:rPr>
              <a:t>One of the boxes must be checked.</a:t>
            </a:r>
            <a:endParaRPr lang="en-US" i="1" dirty="0">
              <a:latin typeface="+mj-lt"/>
            </a:endParaRPr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>
                <a:latin typeface="+mj-lt"/>
              </a:rPr>
              <a:t>Signature must be present, and the date must be current year.</a:t>
            </a:r>
            <a:endParaRPr lang="en-US" kern="1200" dirty="0">
              <a:latin typeface="+mj-lt"/>
            </a:endParaRPr>
          </a:p>
        </p:txBody>
      </p:sp>
      <p:pic>
        <p:nvPicPr>
          <p:cNvPr id="9" name="Picture 8" descr="Example of the EFT Waiver form.">
            <a:extLst>
              <a:ext uri="{FF2B5EF4-FFF2-40B4-BE49-F238E27FC236}">
                <a16:creationId xmlns:a16="http://schemas.microsoft.com/office/drawing/2014/main" id="{C45D15F6-05BA-A65C-68FC-44111C997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813" y="268951"/>
            <a:ext cx="5082153" cy="6320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179" y="6223924"/>
            <a:ext cx="86443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dirty="0"/>
              <a:t>SUBMIT FORM TO THE CPC</a:t>
            </a:r>
            <a:endParaRPr lang="en-US" noProof="0" dirty="0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B67906BA-7308-3BD5-D1AF-FB5D102E7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6823" y="2574543"/>
            <a:ext cx="199177" cy="673753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55007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552325-72F6-46CD-9A96-F0C5DD8E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Federal Employee Health Benefits Form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15DE26-C50C-4066-9C29-700573966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Must be submitted each calendar year to account for all employees being offered health care.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Name, SSN/ECI must be completed along with a signature and current year date.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“I Elect” simply means if the Casual/AD meets the qualification criteria, the CPC will send notification of eligibility to select a health care plan.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“I Decline” means the Casual/AD will not be contacted by the CPC about health care if they meet eligibility requirements.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A Casual/AD can change status anytime.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Casuals qualify once they have worked 130 hours per month for 90 consecutive days.</a:t>
            </a:r>
          </a:p>
          <a:p>
            <a:pPr marL="285750" indent="-285750">
              <a:buFont typeface="Wingdings 3" charset="2"/>
              <a:buChar char=""/>
            </a:pPr>
            <a:endParaRPr lang="en-US" i="1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Example of the Conditional Offer of Federal Employee Health Benefits form.">
            <a:extLst>
              <a:ext uri="{FF2B5EF4-FFF2-40B4-BE49-F238E27FC236}">
                <a16:creationId xmlns:a16="http://schemas.microsoft.com/office/drawing/2014/main" id="{34E93F89-B1BD-4337-9194-94079932C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" b="6330"/>
          <a:stretch/>
        </p:blipFill>
        <p:spPr>
          <a:xfrm>
            <a:off x="5968539" y="415820"/>
            <a:ext cx="5016805" cy="6017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9E9F7-D07C-4C7E-BC54-6FD9011E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8239" y="6214533"/>
            <a:ext cx="45986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SUBMIT FORM TO THE CPC</a:t>
            </a:r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431C3-BE1D-F8E9-DF8E-6768BF6D2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FEDVIP Benefits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00FF859-1509-AE71-5518-1682176C2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75" r="1667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12E53-75BB-C24A-E045-4D277C6EF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</a:rPr>
              <a:t>Once casuals qualify for Federal Employee Health Benefits (FEHB), they are also eligible to sign up for Vision and Dental benefits.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</a:rPr>
              <a:t>Information regarding FEDVIP can be found at </a:t>
            </a:r>
            <a:r>
              <a:rPr lang="en-US" sz="1800" dirty="0">
                <a:solidFill>
                  <a:schemeClr val="tx1"/>
                </a:solidFill>
                <a:hlinkClick r:id="rId3"/>
              </a:rPr>
              <a:t>https://benefeds.com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</a:rPr>
              <a:t>Casuals qualify once they have worked 130 hours per month for 90 consecutive days (same as FEHB).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208-48FD-42E8-71EA-6891D94B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1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016" y="680063"/>
            <a:ext cx="3577394" cy="1063782"/>
          </a:xfrm>
        </p:spPr>
        <p:txBody>
          <a:bodyPr>
            <a:noAutofit/>
          </a:bodyPr>
          <a:lstStyle/>
          <a:p>
            <a:r>
              <a:rPr lang="en-US" sz="3600" dirty="0"/>
              <a:t>ADDRESS CHANGE FORM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1D6E0-6A9C-4ADB-984E-B54DD59C6D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19016" y="2046083"/>
            <a:ext cx="3500771" cy="4131854"/>
          </a:xfrm>
        </p:spPr>
        <p:txBody>
          <a:bodyPr>
            <a:normAutofit/>
          </a:bodyPr>
          <a:lstStyle/>
          <a:p>
            <a:pPr marL="342900" indent="-342900" defTabSz="622300">
              <a:spcBef>
                <a:spcPct val="0"/>
              </a:spcBef>
              <a:spcAft>
                <a:spcPct val="35000"/>
              </a:spcAft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The Address Change Form can change both Destination of Payment and Destination of Correspondence.</a:t>
            </a:r>
          </a:p>
          <a:p>
            <a:pPr marL="648900" lvl="1" indent="-342900" defTabSz="622300"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However, both are not required.</a:t>
            </a:r>
          </a:p>
          <a:p>
            <a:pPr marL="342900" indent="-342900" defTabSz="622300">
              <a:spcBef>
                <a:spcPct val="0"/>
              </a:spcBef>
              <a:spcAft>
                <a:spcPct val="35000"/>
              </a:spcAft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Remember to indicate where mail is received; do not forget Apartment/Unit Numbers.</a:t>
            </a:r>
          </a:p>
        </p:txBody>
      </p:sp>
      <p:pic>
        <p:nvPicPr>
          <p:cNvPr id="5" name="Picture 4" descr="Example of the Address Change form.">
            <a:extLst>
              <a:ext uri="{FF2B5EF4-FFF2-40B4-BE49-F238E27FC236}">
                <a16:creationId xmlns:a16="http://schemas.microsoft.com/office/drawing/2014/main" id="{69ABBB30-54FE-286F-D9DA-142198F15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78" y="469727"/>
            <a:ext cx="4365989" cy="57082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7F9A2AC-8DF2-4351-A846-E227CE2A7D0C}"/>
              </a:ext>
            </a:extLst>
          </p:cNvPr>
          <p:cNvSpPr txBox="1">
            <a:spLocks/>
          </p:cNvSpPr>
          <p:nvPr/>
        </p:nvSpPr>
        <p:spPr>
          <a:xfrm>
            <a:off x="1307878" y="6258536"/>
            <a:ext cx="6981636" cy="263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Submit form to the CPC</a:t>
            </a:r>
          </a:p>
        </p:txBody>
      </p:sp>
    </p:spTree>
    <p:extLst>
      <p:ext uri="{BB962C8B-B14F-4D97-AF65-F5344CB8AC3E}">
        <p14:creationId xmlns:p14="http://schemas.microsoft.com/office/powerpoint/2010/main" val="14014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>
                <a:solidFill>
                  <a:schemeClr val="accent1"/>
                </a:solidFill>
              </a:rPr>
              <a:t>Documents/forms to be covered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A2877ED-EEC6-1306-A096-E5343B66A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667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2" name="Diagram 1" descr="Emailing Documents&#10;Hiring Documents&#10;FEHB/FEDVIP/Internal Forms&#10;Batch Memo/OF-288&#10;Travel Reimbursement">
            <a:extLst>
              <a:ext uri="{FF2B5EF4-FFF2-40B4-BE49-F238E27FC236}">
                <a16:creationId xmlns:a16="http://schemas.microsoft.com/office/drawing/2014/main" id="{4581660B-2710-468F-8373-9AE7252B92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648691"/>
              </p:ext>
            </p:extLst>
          </p:nvPr>
        </p:nvGraphicFramePr>
        <p:xfrm>
          <a:off x="5209563" y="2160589"/>
          <a:ext cx="40644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2503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746" y="593739"/>
            <a:ext cx="4792616" cy="1063782"/>
          </a:xfrm>
        </p:spPr>
        <p:txBody>
          <a:bodyPr>
            <a:noAutofit/>
          </a:bodyPr>
          <a:lstStyle/>
          <a:p>
            <a:r>
              <a:rPr lang="en-US" dirty="0"/>
              <a:t>EMPLOYMENT VERIFICATON REQUEST FORM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1D6E0-6A9C-4ADB-984E-B54DD59C6D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1505" y="1733136"/>
            <a:ext cx="3500771" cy="4531125"/>
          </a:xfrm>
        </p:spPr>
        <p:txBody>
          <a:bodyPr>
            <a:normAutofit/>
          </a:bodyPr>
          <a:lstStyle/>
          <a:p>
            <a:pPr marL="342900" indent="-342900" defTabSz="622300">
              <a:spcBef>
                <a:spcPct val="0"/>
              </a:spcBef>
              <a:spcAft>
                <a:spcPct val="35000"/>
              </a:spcAft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The Employment Verification Request Form is used for Verifications, Employment Summaries, and Wage &amp; Earning Statements (WESs).</a:t>
            </a:r>
          </a:p>
          <a:p>
            <a:pPr marL="342900" indent="-342900" defTabSz="622300">
              <a:spcBef>
                <a:spcPct val="0"/>
              </a:spcBef>
              <a:spcAft>
                <a:spcPct val="35000"/>
              </a:spcAft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Requests will be emailed, faxed or mailed within two business days.</a:t>
            </a:r>
          </a:p>
          <a:p>
            <a:pPr marL="342900" indent="-342900" defTabSz="622300">
              <a:spcBef>
                <a:spcPct val="0"/>
              </a:spcBef>
              <a:spcAft>
                <a:spcPct val="35000"/>
              </a:spcAft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AO/POCs may call and request Employment Summaries on behalf of the Casual/AD.</a:t>
            </a:r>
          </a:p>
        </p:txBody>
      </p:sp>
      <p:pic>
        <p:nvPicPr>
          <p:cNvPr id="5" name="Picture 4" descr="Example of the Employment Verification Request form.">
            <a:extLst>
              <a:ext uri="{FF2B5EF4-FFF2-40B4-BE49-F238E27FC236}">
                <a16:creationId xmlns:a16="http://schemas.microsoft.com/office/drawing/2014/main" id="{CCDB147F-D075-4781-B19A-4D124A332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5" t="2868" r="4190" b="2079"/>
          <a:stretch/>
        </p:blipFill>
        <p:spPr>
          <a:xfrm>
            <a:off x="5649363" y="369432"/>
            <a:ext cx="4705128" cy="61191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7F9A2AC-8DF2-4351-A846-E227CE2A7D0C}"/>
              </a:ext>
            </a:extLst>
          </p:cNvPr>
          <p:cNvSpPr txBox="1">
            <a:spLocks/>
          </p:cNvSpPr>
          <p:nvPr/>
        </p:nvSpPr>
        <p:spPr>
          <a:xfrm>
            <a:off x="1152836" y="6423914"/>
            <a:ext cx="6981636" cy="263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Submit form to the CPC</a:t>
            </a:r>
          </a:p>
        </p:txBody>
      </p:sp>
    </p:spTree>
    <p:extLst>
      <p:ext uri="{BB962C8B-B14F-4D97-AF65-F5344CB8AC3E}">
        <p14:creationId xmlns:p14="http://schemas.microsoft.com/office/powerpoint/2010/main" val="413340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5A4A71-BF4C-4D5C-BFC7-87532A78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20" y="101708"/>
            <a:ext cx="3790884" cy="1600200"/>
          </a:xfrm>
        </p:spPr>
        <p:txBody>
          <a:bodyPr>
            <a:normAutofit/>
          </a:bodyPr>
          <a:lstStyle/>
          <a:p>
            <a:r>
              <a:rPr lang="en-US" sz="3600" dirty="0"/>
              <a:t>ECI Request Form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2DC2B5-5E26-4712-A72B-C467FF942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1036" y="1943387"/>
            <a:ext cx="3517435" cy="3811588"/>
          </a:xfrm>
        </p:spPr>
        <p:txBody>
          <a:bodyPr/>
          <a:lstStyle/>
          <a:p>
            <a:pPr marL="342900" indent="-342900" defTabSz="622300">
              <a:spcBef>
                <a:spcPct val="0"/>
              </a:spcBef>
              <a:spcAft>
                <a:spcPct val="35000"/>
              </a:spcAft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Requesting ECIs? Use the ECI Request form!</a:t>
            </a:r>
          </a:p>
          <a:p>
            <a:pPr marL="342900" indent="-342900" defTabSz="622300">
              <a:spcBef>
                <a:spcPct val="0"/>
              </a:spcBef>
              <a:spcAft>
                <a:spcPct val="35000"/>
              </a:spcAft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Indicate Hired At, Casual First, Middle Initial, Last Name and complete SSN.</a:t>
            </a:r>
          </a:p>
          <a:p>
            <a:pPr marL="342900" indent="-342900" defTabSz="622300">
              <a:spcBef>
                <a:spcPct val="0"/>
              </a:spcBef>
              <a:spcAft>
                <a:spcPct val="35000"/>
              </a:spcAft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Verify legibility before submitting form.</a:t>
            </a:r>
          </a:p>
          <a:p>
            <a:pPr marL="342900" indent="-342900" defTabSz="622300">
              <a:spcBef>
                <a:spcPct val="0"/>
              </a:spcBef>
              <a:spcAft>
                <a:spcPct val="35000"/>
              </a:spcAft>
              <a:buFont typeface="Wingdings 3" charset="2"/>
              <a:buChar char=""/>
            </a:pPr>
            <a:r>
              <a:rPr lang="en-US" sz="1800" dirty="0">
                <a:latin typeface="+mj-lt"/>
              </a:rPr>
              <a:t>Request must be from an Approving Official or Point of Contact.</a:t>
            </a:r>
          </a:p>
        </p:txBody>
      </p:sp>
      <p:pic>
        <p:nvPicPr>
          <p:cNvPr id="3" name="Picture 2" descr="Example of the ECI Request form filled out.">
            <a:extLst>
              <a:ext uri="{FF2B5EF4-FFF2-40B4-BE49-F238E27FC236}">
                <a16:creationId xmlns:a16="http://schemas.microsoft.com/office/drawing/2014/main" id="{0964F5E7-835E-EB02-CDC6-8C1AB03F3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775" y="313509"/>
            <a:ext cx="4781008" cy="6222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9782B-C5C4-48DA-AA51-2AF88DEF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946" y="6388155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SUBMIT FORM TO THE CPC</a:t>
            </a:r>
          </a:p>
        </p:txBody>
      </p:sp>
    </p:spTree>
    <p:extLst>
      <p:ext uri="{BB962C8B-B14F-4D97-AF65-F5344CB8AC3E}">
        <p14:creationId xmlns:p14="http://schemas.microsoft.com/office/powerpoint/2010/main" val="98565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73FF7E9-EE50-ED71-31B4-E841AAE04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CF9DA2-F404-430C-904D-E5596A82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833" y="408425"/>
            <a:ext cx="7256991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Guidance on how to complete </a:t>
            </a:r>
            <a:br>
              <a:rPr lang="en-US" dirty="0"/>
            </a:br>
            <a:r>
              <a:rPr lang="en-US" dirty="0"/>
              <a:t>Time &amp; Attendance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F4B378-E310-4669-84B4-1209BF928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3120" y="1820771"/>
            <a:ext cx="5222331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Approving Official Batch Memo</a:t>
            </a:r>
          </a:p>
          <a:p>
            <a:r>
              <a:rPr lang="en-US" dirty="0">
                <a:solidFill>
                  <a:srgbClr val="FFFFFF"/>
                </a:solidFill>
              </a:rPr>
              <a:t>Batch Memo Manifest</a:t>
            </a:r>
          </a:p>
          <a:p>
            <a:r>
              <a:rPr lang="en-US" dirty="0">
                <a:solidFill>
                  <a:srgbClr val="FFFFFF"/>
                </a:solidFill>
              </a:rPr>
              <a:t>OF-288</a:t>
            </a:r>
          </a:p>
          <a:p>
            <a:r>
              <a:rPr lang="en-US" dirty="0">
                <a:solidFill>
                  <a:srgbClr val="FFFFFF"/>
                </a:solidFill>
              </a:rPr>
              <a:t>Travel Worksheet</a:t>
            </a:r>
          </a:p>
        </p:txBody>
      </p:sp>
    </p:spTree>
    <p:extLst>
      <p:ext uri="{BB962C8B-B14F-4D97-AF65-F5344CB8AC3E}">
        <p14:creationId xmlns:p14="http://schemas.microsoft.com/office/powerpoint/2010/main" val="774218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5664-9703-92CE-CDB8-C217CA7D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98" y="727505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Approving Official Batch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Memo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627B1-FC37-B8DB-F38D-D64D1F819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1930400"/>
            <a:ext cx="4185623" cy="39066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Indicate a unique Batch Number</a:t>
            </a:r>
          </a:p>
          <a:p>
            <a:r>
              <a:rPr lang="en-US" dirty="0"/>
              <a:t>Current agency contact information</a:t>
            </a:r>
          </a:p>
          <a:p>
            <a:r>
              <a:rPr lang="en-US" dirty="0"/>
              <a:t>Valid email address if requesting a confirmation</a:t>
            </a:r>
          </a:p>
          <a:p>
            <a:r>
              <a:rPr lang="en-US" dirty="0"/>
              <a:t>Casual count</a:t>
            </a:r>
          </a:p>
          <a:p>
            <a:r>
              <a:rPr lang="en-US" dirty="0"/>
              <a:t>List reimbursements for Incidental Expenses by indicating Starting &amp; Ending dates</a:t>
            </a:r>
          </a:p>
          <a:p>
            <a:r>
              <a:rPr lang="en-US" dirty="0"/>
              <a:t>List other agency contacts for the specific batch that the CPC may contact for questions</a:t>
            </a:r>
          </a:p>
          <a:p>
            <a:r>
              <a:rPr lang="en-US" dirty="0"/>
              <a:t>Approving Official name &amp; signature required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58243-B6B9-7981-CA4C-B7CA8EA12439}"/>
              </a:ext>
            </a:extLst>
          </p:cNvPr>
          <p:cNvSpPr txBox="1"/>
          <p:nvPr/>
        </p:nvSpPr>
        <p:spPr>
          <a:xfrm>
            <a:off x="1037054" y="5958466"/>
            <a:ext cx="4340693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CC3300"/>
                </a:solidFill>
              </a:rPr>
              <a:t>*Fillable form available on the CPC website</a:t>
            </a:r>
          </a:p>
          <a:p>
            <a:endParaRPr lang="en-US" b="1" dirty="0"/>
          </a:p>
        </p:txBody>
      </p:sp>
      <p:pic>
        <p:nvPicPr>
          <p:cNvPr id="9" name="Content Placeholder 8" descr="Example of a Batch Memo filled out.">
            <a:extLst>
              <a:ext uri="{FF2B5EF4-FFF2-40B4-BE49-F238E27FC236}">
                <a16:creationId xmlns:a16="http://schemas.microsoft.com/office/drawing/2014/main" id="{9E94CD68-B7DE-3D35-D22C-5462A8C5108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3433" t="3584" r="6932" b="4802"/>
          <a:stretch/>
        </p:blipFill>
        <p:spPr>
          <a:xfrm>
            <a:off x="6095999" y="181421"/>
            <a:ext cx="5320937" cy="6429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D609F0D-EBEA-5A06-5F23-808D7ACE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719" y="6329237"/>
            <a:ext cx="6297612" cy="365125"/>
          </a:xfrm>
        </p:spPr>
        <p:txBody>
          <a:bodyPr/>
          <a:lstStyle/>
          <a:p>
            <a:pPr algn="l"/>
            <a:r>
              <a:rPr lang="en-US" dirty="0"/>
              <a:t>SUBMIT TO CPC</a:t>
            </a:r>
            <a:endParaRPr lang="en-US" noProof="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356DE7-8032-76C8-AD20-15CCAA735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661454" y="1428669"/>
            <a:ext cx="2229143" cy="10454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8FF6B9-4A67-587A-E4FD-FC4283EFC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529876" y="2218039"/>
            <a:ext cx="2360721" cy="6301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87CAC27-2B92-A14A-4A37-1A61081D4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529876" y="3794938"/>
            <a:ext cx="1566124" cy="861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D8B3C0-0AE4-130C-C4FD-A784343FC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56033" y="4720562"/>
            <a:ext cx="1761295" cy="4165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5CEB6E8-F002-C91A-51C8-EE81EED56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659495" y="5438026"/>
            <a:ext cx="1557833" cy="3154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610D467-E0A9-267E-515F-4FDF235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53953" y="3344071"/>
            <a:ext cx="5193316" cy="36512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189028-6D9E-B7BB-02D2-DC04FE827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90663" y="428856"/>
            <a:ext cx="2129588" cy="38104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404D3B-C262-A2B0-9900-DFF6A3E28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90663" y="3123722"/>
            <a:ext cx="121920" cy="1328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81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8DD671-F44C-AC0E-BD1C-1495D996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Batch Memo Manifest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033E2-3FB1-AA31-F867-8F1C235AF1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Wingdings 3" charset="2"/>
              <a:buChar char=""/>
            </a:pPr>
            <a:r>
              <a:rPr lang="en-US">
                <a:solidFill>
                  <a:schemeClr val="bg1"/>
                </a:solidFill>
              </a:rPr>
              <a:t>Agency Batch Number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>
                <a:solidFill>
                  <a:schemeClr val="bg1"/>
                </a:solidFill>
              </a:rPr>
              <a:t>List of casual names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>
                <a:solidFill>
                  <a:schemeClr val="bg1"/>
                </a:solidFill>
              </a:rPr>
              <a:t>Account for additional documents being sent</a:t>
            </a:r>
          </a:p>
          <a:p>
            <a:pPr>
              <a:buFont typeface="Wingdings 3" charset="2"/>
              <a:buChar char=""/>
            </a:pPr>
            <a:endParaRPr lang="en-US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endParaRPr lang="en-US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Example of the Manifest filled out.">
            <a:extLst>
              <a:ext uri="{FF2B5EF4-FFF2-40B4-BE49-F238E27FC236}">
                <a16:creationId xmlns:a16="http://schemas.microsoft.com/office/drawing/2014/main" id="{3F4D3E48-D420-354B-373D-9DC693FFE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4" t="4529" r="11539" b="4803"/>
          <a:stretch/>
        </p:blipFill>
        <p:spPr>
          <a:xfrm>
            <a:off x="6194006" y="418323"/>
            <a:ext cx="4109035" cy="60128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43509-B4B6-3FF3-B661-6BFFBFD03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9742" y="6214533"/>
            <a:ext cx="45986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SUBMIT TO CPC</a:t>
            </a: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703D82-FD5C-24AA-6557-37A25A7D9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94006" y="525101"/>
            <a:ext cx="1670263" cy="27160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88A94B-7E63-D09E-075F-1486E5735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6560" y="1231626"/>
            <a:ext cx="914731" cy="92896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D4C698B2-9C44-3A89-BD18-561CD16E6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11493" y="1215028"/>
            <a:ext cx="129910" cy="876322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17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D33DEF-2B1E-4EC1-AAC3-9AE4535A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03" y="1193829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Passenger/Cargo Manifest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BF4C67-82A5-4850-8A78-6C68F7454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54428"/>
            <a:ext cx="4311318" cy="3633047"/>
          </a:xfrm>
        </p:spPr>
        <p:txBody>
          <a:bodyPr/>
          <a:lstStyle/>
          <a:p>
            <a:r>
              <a:rPr lang="en-US" dirty="0"/>
              <a:t>If list is long, instead of initiating a new manifest, attach the Passenger/Cargo Manifest with the list of Casual/ADs to the Approving Official Batch Memo.</a:t>
            </a:r>
          </a:p>
          <a:p>
            <a:r>
              <a:rPr lang="en-US" dirty="0"/>
              <a:t>Cross off names of Casual/ADs or GS employees who do not have OF-288s included in the batch.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E4568F-CE66-42E6-88C1-E45BA5DFB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7772" y="6289666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SUBMIT TO THE CPC</a:t>
            </a:r>
          </a:p>
        </p:txBody>
      </p:sp>
      <p:pic>
        <p:nvPicPr>
          <p:cNvPr id="7" name="Picture 6" descr="Example of a Passenger/Cargo Manifest.">
            <a:extLst>
              <a:ext uri="{FF2B5EF4-FFF2-40B4-BE49-F238E27FC236}">
                <a16:creationId xmlns:a16="http://schemas.microsoft.com/office/drawing/2014/main" id="{F562F3D3-37CF-4E9B-BDDF-568C7219D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1" t="3274" r="3246" b="2387"/>
          <a:stretch/>
        </p:blipFill>
        <p:spPr>
          <a:xfrm>
            <a:off x="6305005" y="1262743"/>
            <a:ext cx="4876801" cy="511193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DDB66C-9241-4FB9-AD26-418AB29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496494" y="3143948"/>
            <a:ext cx="35052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897DA2-3C27-4A8D-B967-E5D7944D4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496494" y="4058041"/>
            <a:ext cx="35052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D3829D-DAB0-4F2B-A827-199BC558B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96683" y="3239589"/>
            <a:ext cx="1129946" cy="83136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B87126-D9EF-49D1-A7F6-48ABB992F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096683" y="4075561"/>
            <a:ext cx="854847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77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CC32-12E2-40AB-91E7-E065E3B5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44" y="609600"/>
            <a:ext cx="9758138" cy="1320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Travel Reimbursement Options on the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Batch Memo</a:t>
            </a:r>
          </a:p>
        </p:txBody>
      </p:sp>
      <p:graphicFrame>
        <p:nvGraphicFramePr>
          <p:cNvPr id="1029" name="Content Placeholder 2" descr="SmartArt object">
            <a:extLst>
              <a:ext uri="{FF2B5EF4-FFF2-40B4-BE49-F238E27FC236}">
                <a16:creationId xmlns:a16="http://schemas.microsoft.com/office/drawing/2014/main" id="{B73EDE78-4969-02E0-375A-FE500375D5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0880587"/>
              </p:ext>
            </p:extLst>
          </p:nvPr>
        </p:nvGraphicFramePr>
        <p:xfrm>
          <a:off x="1756331" y="3433877"/>
          <a:ext cx="7600144" cy="2607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Example of where to indicate M&amp;IE on the Batch Memo.">
            <a:extLst>
              <a:ext uri="{FF2B5EF4-FFF2-40B4-BE49-F238E27FC236}">
                <a16:creationId xmlns:a16="http://schemas.microsoft.com/office/drawing/2014/main" id="{9CFE34A3-2F84-2D12-5441-081D6D005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63" y="1930400"/>
            <a:ext cx="5943600" cy="13449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F4612B9-EE33-1DDB-8926-8D0E22D96E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5865725" y="3150751"/>
              <a:ext cx="2656440" cy="30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F4612B9-EE33-1DDB-8926-8D0E22D96E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11725" y="3042751"/>
                <a:ext cx="2764080" cy="24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796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3E7D-E30F-1E30-C722-B031AF64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OF-288 Timesheet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CABBF-8BA2-3E44-C044-7925D405B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510" y="2045494"/>
            <a:ext cx="3904394" cy="4202906"/>
          </a:xfrm>
        </p:spPr>
        <p:txBody>
          <a:bodyPr>
            <a:normAutofit fontScale="70000" lnSpcReduction="20000"/>
          </a:bodyPr>
          <a:lstStyle/>
          <a:p>
            <a:r>
              <a:rPr lang="en-US" sz="1800" b="1" dirty="0">
                <a:latin typeface="+mj-lt"/>
              </a:rPr>
              <a:t>Ensure the HA is indicated (box 1)</a:t>
            </a:r>
          </a:p>
          <a:p>
            <a:r>
              <a:rPr lang="en-US" sz="1800" b="1" dirty="0">
                <a:latin typeface="+mj-lt"/>
              </a:rPr>
              <a:t>Verify the correct casual ECI and name is indicated (box 2 &amp; 5).</a:t>
            </a:r>
          </a:p>
          <a:p>
            <a:r>
              <a:rPr lang="en-US" sz="1800" b="1" dirty="0">
                <a:latin typeface="+mj-lt"/>
              </a:rPr>
              <a:t>Indicate Position Code.  AD Class </a:t>
            </a:r>
            <a:r>
              <a:rPr lang="en-US" sz="1800" b="1" i="1" dirty="0">
                <a:latin typeface="+mj-lt"/>
              </a:rPr>
              <a:t>does not </a:t>
            </a:r>
            <a:r>
              <a:rPr lang="en-US" sz="1800" b="1" dirty="0">
                <a:latin typeface="+mj-lt"/>
              </a:rPr>
              <a:t>have to be listed, but if it is, it must not conflict with the PC (box 12 &amp; 13).</a:t>
            </a:r>
          </a:p>
          <a:p>
            <a:r>
              <a:rPr lang="en-US" sz="1800" b="1" dirty="0">
                <a:latin typeface="+mj-lt"/>
              </a:rPr>
              <a:t>Indicate cost code: Use approved abbreviated cost codes if preferred (box 15 or can be indicated in remarks, box 19).</a:t>
            </a:r>
          </a:p>
          <a:p>
            <a:r>
              <a:rPr lang="en-US" sz="1800" b="1" dirty="0">
                <a:latin typeface="+mj-lt"/>
              </a:rPr>
              <a:t>Use military time in 15-minute increments. Indicate Guarantee time (month, day, and # of hours).</a:t>
            </a:r>
          </a:p>
          <a:p>
            <a:r>
              <a:rPr lang="en-US" sz="1800" b="1" dirty="0">
                <a:latin typeface="+mj-lt"/>
              </a:rPr>
              <a:t>Travel comments can be made on the OF-288 (box 18).</a:t>
            </a:r>
          </a:p>
          <a:p>
            <a:r>
              <a:rPr lang="en-US" sz="1800" b="1" dirty="0">
                <a:latin typeface="+mj-lt"/>
              </a:rPr>
              <a:t>Time Officer Signature must be present (box 21).</a:t>
            </a:r>
          </a:p>
          <a:p>
            <a:pPr marL="0" indent="0">
              <a:buNone/>
            </a:pPr>
            <a:endParaRPr lang="en-US" sz="1800" b="1" dirty="0">
              <a:latin typeface="+mj-lt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  <a:latin typeface="+mj-lt"/>
              </a:rPr>
              <a:t>           Note: $167 Boot Stipend will be applied   	automatically once casual qualifies.</a:t>
            </a:r>
          </a:p>
          <a:p>
            <a:endParaRPr lang="en-US" sz="1800" b="1" dirty="0">
              <a:latin typeface="+mj-lt"/>
            </a:endParaRPr>
          </a:p>
          <a:p>
            <a:pPr marL="0" indent="0">
              <a:buNone/>
            </a:pPr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pPr marL="0" indent="0" algn="ctr">
              <a:buNone/>
            </a:pPr>
            <a:endParaRPr lang="en-US" sz="1200" b="1" dirty="0">
              <a:solidFill>
                <a:srgbClr val="FF0000"/>
              </a:solidFill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D51F1-6153-E47D-F3C8-768940F0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310211"/>
            <a:ext cx="6297612" cy="365125"/>
          </a:xfrm>
        </p:spPr>
        <p:txBody>
          <a:bodyPr/>
          <a:lstStyle/>
          <a:p>
            <a:pPr algn="l"/>
            <a:r>
              <a:rPr lang="en-US" dirty="0"/>
              <a:t>SUBMIT FORM TO CPC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2CFD3-B478-2681-F502-67D06F944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6DF56D3-5A8F-5F72-E80D-EDC4EF4E6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6447504" y="4197689"/>
              <a:ext cx="1727640" cy="73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6DF56D3-5A8F-5F72-E80D-EDC4EF4E6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1511" y="4126042"/>
                <a:ext cx="1799265" cy="216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180FBD4-914C-CD33-B4B7-9B008EB221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6692664" y="4201289"/>
              <a:ext cx="338400" cy="21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180FBD4-914C-CD33-B4B7-9B008EB221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56664" y="4129289"/>
                <a:ext cx="410040" cy="1656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Content Placeholder 6" descr="Example of a BLM OF-288.">
            <a:extLst>
              <a:ext uri="{FF2B5EF4-FFF2-40B4-BE49-F238E27FC236}">
                <a16:creationId xmlns:a16="http://schemas.microsoft.com/office/drawing/2014/main" id="{13930E9E-B409-E567-B189-A498C5CD57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600830" y="254524"/>
            <a:ext cx="7399492" cy="6334812"/>
          </a:xfrm>
          <a:ln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2CF3C-70FD-ABFE-5110-964CADBC5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0830" y="446345"/>
            <a:ext cx="1408084" cy="51387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C81372-B573-0BCE-EEB4-8B82DE2D0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0830" y="2088488"/>
            <a:ext cx="1059741" cy="41729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80F016-89F4-33EB-CB51-8CA88881B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0830" y="2518769"/>
            <a:ext cx="1757345" cy="34697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67A439-93C4-9D8F-C017-F2004C8E5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0830" y="5734826"/>
            <a:ext cx="2374116" cy="5338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F578AB-CBE3-18FB-D330-F0EF36D49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0830" y="4943799"/>
            <a:ext cx="3315262" cy="5338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0C69B1-2AE2-D75D-DEF1-DCE2E55F6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84825" y="243975"/>
            <a:ext cx="1731414" cy="2505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3B52A5-AF4A-B85B-DF1C-2E9FFFA36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3789" y="5858513"/>
            <a:ext cx="1731414" cy="2505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27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3E7D-E30F-1E30-C722-B031AF64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OF-288 Timesheet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CABBF-8BA2-3E44-C044-7925D405B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510" y="2045494"/>
            <a:ext cx="3904394" cy="4202906"/>
          </a:xfrm>
        </p:spPr>
        <p:txBody>
          <a:bodyPr>
            <a:normAutofit fontScale="70000" lnSpcReduction="20000"/>
          </a:bodyPr>
          <a:lstStyle/>
          <a:p>
            <a:r>
              <a:rPr lang="en-US" sz="1800" b="1" dirty="0">
                <a:latin typeface="+mj-lt"/>
              </a:rPr>
              <a:t>Ensure the HA is indicated (box 1)</a:t>
            </a:r>
          </a:p>
          <a:p>
            <a:r>
              <a:rPr lang="en-US" sz="1800" b="1" dirty="0">
                <a:latin typeface="+mj-lt"/>
              </a:rPr>
              <a:t>Verify the correct casual ECI and name is indicated (box 2 &amp; 5).</a:t>
            </a:r>
          </a:p>
          <a:p>
            <a:r>
              <a:rPr lang="en-US" sz="1800" b="1" dirty="0">
                <a:latin typeface="+mj-lt"/>
              </a:rPr>
              <a:t>Indicate Position Code.  AD Class does not have to be listed, but if it is, it must not conflict with the PC (box 12 &amp; 13).</a:t>
            </a:r>
          </a:p>
          <a:p>
            <a:r>
              <a:rPr lang="en-US" sz="1800" b="1" dirty="0">
                <a:latin typeface="+mj-lt"/>
              </a:rPr>
              <a:t>Indicate cost code: Use approved abbreviated cost codes if preferred (box 15 or can be indicated in remarks, box 19).</a:t>
            </a:r>
          </a:p>
          <a:p>
            <a:r>
              <a:rPr lang="en-US" sz="1800" b="1" dirty="0">
                <a:latin typeface="+mj-lt"/>
              </a:rPr>
              <a:t>Use military time in 15-minute increments. Indicate Guarantee time (month, day, and # of hours).</a:t>
            </a:r>
          </a:p>
          <a:p>
            <a:r>
              <a:rPr lang="en-US" sz="1800" b="1" dirty="0">
                <a:latin typeface="+mj-lt"/>
              </a:rPr>
              <a:t>Travel comments can be made on the OF-288 (box 18).</a:t>
            </a:r>
          </a:p>
          <a:p>
            <a:r>
              <a:rPr lang="en-US" sz="1800" b="1" dirty="0">
                <a:latin typeface="+mj-lt"/>
              </a:rPr>
              <a:t>Time Officer Signature must be present (box 21).</a:t>
            </a:r>
          </a:p>
          <a:p>
            <a:pPr marL="0" indent="0">
              <a:buNone/>
            </a:pPr>
            <a:endParaRPr lang="en-US" sz="1800" b="1" dirty="0">
              <a:latin typeface="+mj-lt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  <a:latin typeface="+mj-lt"/>
              </a:rPr>
              <a:t>           Note: $167 Boot Stipend will be applied   	automatically once casual qualifies.</a:t>
            </a:r>
          </a:p>
          <a:p>
            <a:endParaRPr lang="en-US" sz="1800" b="1" dirty="0">
              <a:latin typeface="+mj-lt"/>
            </a:endParaRPr>
          </a:p>
          <a:p>
            <a:pPr marL="0" indent="0">
              <a:buNone/>
            </a:pPr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pPr marL="0" indent="0" algn="ctr">
              <a:buNone/>
            </a:pPr>
            <a:endParaRPr lang="en-US" sz="1200" b="1" dirty="0">
              <a:solidFill>
                <a:srgbClr val="FF0000"/>
              </a:solidFill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D51F1-6153-E47D-F3C8-768940F0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310211"/>
            <a:ext cx="6297612" cy="365125"/>
          </a:xfrm>
        </p:spPr>
        <p:txBody>
          <a:bodyPr/>
          <a:lstStyle/>
          <a:p>
            <a:pPr algn="l"/>
            <a:r>
              <a:rPr lang="en-US" dirty="0"/>
              <a:t>SUBMIT FORM TO CPC</a:t>
            </a:r>
          </a:p>
        </p:txBody>
      </p:sp>
      <p:pic>
        <p:nvPicPr>
          <p:cNvPr id="6" name="Picture 5" descr="Example of a BIA OF-288.">
            <a:extLst>
              <a:ext uri="{FF2B5EF4-FFF2-40B4-BE49-F238E27FC236}">
                <a16:creationId xmlns:a16="http://schemas.microsoft.com/office/drawing/2014/main" id="{8D601933-0BE6-8B2F-9C64-83784771D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029" y="182664"/>
            <a:ext cx="7361664" cy="6425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2CF3C-70FD-ABFE-5110-964CADBC5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1771" y="437744"/>
            <a:ext cx="1444229" cy="62924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C81372-B573-0BCE-EEB4-8B82DE2D0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4028" y="2077667"/>
            <a:ext cx="1042019" cy="3651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80F016-89F4-33EB-CB51-8CA88881B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6761" y="2468480"/>
            <a:ext cx="1757345" cy="3651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67A439-93C4-9D8F-C017-F2004C8E5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4027" y="4543596"/>
            <a:ext cx="3227927" cy="10842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F578AB-CBE3-18FB-D330-F0EF36D49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4028" y="5689613"/>
            <a:ext cx="3048817" cy="49869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93DE4D-959E-BA25-6299-55CFE3161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74022" y="158547"/>
            <a:ext cx="1757345" cy="27919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BFB538-C6E6-370E-BAC1-0732DE6E7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74021" y="5840062"/>
            <a:ext cx="1757345" cy="27919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91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3E7D-E30F-1E30-C722-B031AF64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OF-288 Timesheet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NPS &amp; FWS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CABBF-8BA2-3E44-C044-7925D405B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510" y="2045494"/>
            <a:ext cx="3904394" cy="4202906"/>
          </a:xfrm>
        </p:spPr>
        <p:txBody>
          <a:bodyPr>
            <a:normAutofit fontScale="70000" lnSpcReduction="20000"/>
          </a:bodyPr>
          <a:lstStyle/>
          <a:p>
            <a:r>
              <a:rPr lang="en-US" sz="1800" b="1" dirty="0">
                <a:latin typeface="+mj-lt"/>
              </a:rPr>
              <a:t>Ensure the HA is indicated (box 1)</a:t>
            </a:r>
          </a:p>
          <a:p>
            <a:r>
              <a:rPr lang="en-US" sz="1800" b="1" dirty="0">
                <a:latin typeface="+mj-lt"/>
              </a:rPr>
              <a:t>Verify the correct casual ECI and name is indicated (box 2 &amp; 5).</a:t>
            </a:r>
          </a:p>
          <a:p>
            <a:r>
              <a:rPr lang="en-US" sz="1800" b="1" dirty="0">
                <a:latin typeface="+mj-lt"/>
              </a:rPr>
              <a:t>Indicate Position Code.  AD Class does not have to be listed, but if it is, it must not conflict with the PC (box 12 &amp; 13).</a:t>
            </a:r>
          </a:p>
          <a:p>
            <a:r>
              <a:rPr lang="en-US" sz="1800" b="1" dirty="0">
                <a:latin typeface="+mj-lt"/>
              </a:rPr>
              <a:t>Indicate cost code: Use approved abbreviated cost codes if preferred (box 15 or can be indicated in remarks, box 19).</a:t>
            </a:r>
          </a:p>
          <a:p>
            <a:r>
              <a:rPr lang="en-US" sz="1800" b="1" dirty="0">
                <a:latin typeface="+mj-lt"/>
              </a:rPr>
              <a:t>Use military time in15-minute increments. Indicate Guarantee time (month, day, and # of hours).</a:t>
            </a:r>
          </a:p>
          <a:p>
            <a:r>
              <a:rPr lang="en-US" sz="1800" b="1" dirty="0">
                <a:latin typeface="+mj-lt"/>
              </a:rPr>
              <a:t>Travel comments can be made on the OF-288 (box 18).</a:t>
            </a:r>
          </a:p>
          <a:p>
            <a:r>
              <a:rPr lang="en-US" sz="1800" b="1" dirty="0">
                <a:latin typeface="+mj-lt"/>
              </a:rPr>
              <a:t>Time Officer Signature must be present (box 21).</a:t>
            </a:r>
          </a:p>
          <a:p>
            <a:pPr marL="0" indent="0">
              <a:buNone/>
            </a:pPr>
            <a:endParaRPr lang="en-US" sz="1800" b="1" dirty="0">
              <a:latin typeface="+mj-lt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  <a:latin typeface="+mj-lt"/>
              </a:rPr>
              <a:t>           Note: $167 Boot Stipend will be applied   	automatically once casual qualifies.</a:t>
            </a:r>
          </a:p>
          <a:p>
            <a:endParaRPr lang="en-US" sz="1800" b="1" dirty="0">
              <a:latin typeface="+mj-lt"/>
            </a:endParaRPr>
          </a:p>
          <a:p>
            <a:pPr marL="0" indent="0">
              <a:buNone/>
            </a:pPr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pPr marL="0" indent="0" algn="ctr">
              <a:buNone/>
            </a:pPr>
            <a:endParaRPr lang="en-US" sz="1200" b="1" dirty="0">
              <a:solidFill>
                <a:srgbClr val="FF0000"/>
              </a:solidFill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D51F1-6153-E47D-F3C8-768940F0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310211"/>
            <a:ext cx="6297612" cy="365125"/>
          </a:xfrm>
        </p:spPr>
        <p:txBody>
          <a:bodyPr/>
          <a:lstStyle/>
          <a:p>
            <a:pPr algn="l"/>
            <a:r>
              <a:rPr lang="en-US" dirty="0"/>
              <a:t>SUBMIT FORM TO CPC</a:t>
            </a:r>
          </a:p>
        </p:txBody>
      </p:sp>
      <p:pic>
        <p:nvPicPr>
          <p:cNvPr id="15" name="Picture 14" descr="Example of a NPS/FWS OF-288.">
            <a:extLst>
              <a:ext uri="{FF2B5EF4-FFF2-40B4-BE49-F238E27FC236}">
                <a16:creationId xmlns:a16="http://schemas.microsoft.com/office/drawing/2014/main" id="{3E2C28B4-651F-7FE9-C436-5579EF2EF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5"/>
          <a:stretch/>
        </p:blipFill>
        <p:spPr>
          <a:xfrm>
            <a:off x="4634026" y="182664"/>
            <a:ext cx="7402929" cy="64010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2CF3C-70FD-ABFE-5110-964CADBC5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4028" y="435170"/>
            <a:ext cx="1444229" cy="5085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C81372-B573-0BCE-EEB4-8B82DE2D0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4026" y="2142289"/>
            <a:ext cx="1042019" cy="3651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80F016-89F4-33EB-CB51-8CA88881B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7683" y="2528487"/>
            <a:ext cx="1757345" cy="39551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67A439-93C4-9D8F-C017-F2004C8E5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7683" y="4632960"/>
            <a:ext cx="3343023" cy="96250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F578AB-CBE3-18FB-D330-F0EF36D49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7683" y="5880925"/>
            <a:ext cx="3048817" cy="41729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22FA13D-7584-FFFC-9D07-2A21D29F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5033" y="2142268"/>
            <a:ext cx="1042019" cy="3651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5D2F88-0320-8131-6A24-24C1D9431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5033" y="2528487"/>
            <a:ext cx="1757345" cy="39551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1D776CA-02F1-FB30-26CA-7CCF41B13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73705" y="174002"/>
            <a:ext cx="2095186" cy="2611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5E89B1E-AAAC-DA3B-E7F4-C9FB5CFE3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5410" y="6037054"/>
            <a:ext cx="2095186" cy="2611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8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8F4637-8D78-4DCA-9A86-2D4E32A2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61" y="1188265"/>
            <a:ext cx="11470740" cy="97045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Emailing to the Casual Payment </a:t>
            </a:r>
            <a:r>
              <a:rPr lang="en-US" dirty="0">
                <a:solidFill>
                  <a:schemeClr val="bg1"/>
                </a:solidFill>
              </a:rPr>
              <a:t>Center</a:t>
            </a:r>
            <a:r>
              <a:rPr lang="en-US" sz="3600" dirty="0">
                <a:solidFill>
                  <a:schemeClr val="bg1"/>
                </a:solidFill>
              </a:rPr>
              <a:t> (CPC)</a:t>
            </a:r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3CDD9D-FEB2-469B-96AD-EA3BF3170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608" y="2158715"/>
            <a:ext cx="5185873" cy="29900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u="sng" dirty="0">
                <a:solidFill>
                  <a:srgbClr val="CC3300"/>
                </a:solidFill>
                <a:latin typeface="+mj-lt"/>
              </a:rPr>
              <a:t>Within the DOI Network</a:t>
            </a:r>
            <a:endParaRPr lang="en-US" sz="2200" dirty="0">
              <a:latin typeface="+mj-lt"/>
            </a:endParaRPr>
          </a:p>
          <a:p>
            <a:r>
              <a:rPr lang="en-US" sz="2000" dirty="0">
                <a:latin typeface="+mj-lt"/>
              </a:rPr>
              <a:t>OF-288s </a:t>
            </a:r>
          </a:p>
          <a:p>
            <a:r>
              <a:rPr lang="en-US" sz="2000" dirty="0">
                <a:latin typeface="+mj-lt"/>
              </a:rPr>
              <a:t>Forms with PII</a:t>
            </a:r>
          </a:p>
          <a:p>
            <a:pPr marL="0" indent="0">
              <a:buNone/>
            </a:pPr>
            <a:r>
              <a:rPr lang="en-US" sz="2000" b="1" i="1" dirty="0">
                <a:latin typeface="+mj-lt"/>
              </a:rPr>
              <a:t>When an email is received the CPC will respond with a confirmation of receipt for tracking purposes: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   OF-288 Count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   Forms Count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D6E60-156A-4B29-8162-EEB5F2D5A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158715"/>
            <a:ext cx="5422392" cy="42018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u="sng" dirty="0">
                <a:solidFill>
                  <a:srgbClr val="CC3300"/>
                </a:solidFill>
                <a:latin typeface="+mj-lt"/>
              </a:rPr>
              <a:t>Outside the DOI Network</a:t>
            </a:r>
            <a:endParaRPr lang="en-US" sz="2200" b="1" i="1" dirty="0">
              <a:latin typeface="+mj-lt"/>
            </a:endParaRPr>
          </a:p>
          <a:p>
            <a:pPr marL="0" indent="0">
              <a:buNone/>
            </a:pPr>
            <a:r>
              <a:rPr lang="en-US" b="1" i="1" dirty="0">
                <a:latin typeface="+mj-lt"/>
              </a:rPr>
              <a:t>Do not email PII (Personally Identifiable Information) </a:t>
            </a:r>
          </a:p>
          <a:p>
            <a:pPr marL="0" indent="0">
              <a:buNone/>
            </a:pPr>
            <a:r>
              <a:rPr lang="en-US" sz="1400" b="1" i="1" dirty="0">
                <a:latin typeface="+mj-lt"/>
              </a:rPr>
              <a:t>Protected by the Privacy Act of 1974</a:t>
            </a:r>
            <a:endParaRPr lang="en-US" b="1" i="1" dirty="0">
              <a:latin typeface="+mj-lt"/>
            </a:endParaRPr>
          </a:p>
          <a:p>
            <a:r>
              <a:rPr lang="en-US" dirty="0">
                <a:latin typeface="+mj-lt"/>
              </a:rPr>
              <a:t>Name in association with SSN (including last four)</a:t>
            </a:r>
          </a:p>
          <a:p>
            <a:r>
              <a:rPr lang="en-US" dirty="0">
                <a:latin typeface="+mj-lt"/>
              </a:rPr>
              <a:t>Addresses</a:t>
            </a:r>
          </a:p>
          <a:p>
            <a:r>
              <a:rPr lang="en-US" dirty="0">
                <a:latin typeface="+mj-lt"/>
              </a:rPr>
              <a:t>Bank Account Information</a:t>
            </a:r>
          </a:p>
          <a:p>
            <a:r>
              <a:rPr lang="en-US" dirty="0">
                <a:latin typeface="+mj-lt"/>
              </a:rPr>
              <a:t>Phone Numbers</a:t>
            </a:r>
          </a:p>
          <a:p>
            <a:r>
              <a:rPr lang="en-US" dirty="0">
                <a:latin typeface="+mj-lt"/>
              </a:rPr>
              <a:t>Dates of Birth</a:t>
            </a:r>
          </a:p>
          <a:p>
            <a:r>
              <a:rPr lang="en-US" dirty="0">
                <a:latin typeface="+mj-lt"/>
              </a:rPr>
              <a:t>Email Addresses</a:t>
            </a:r>
          </a:p>
          <a:p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b="1" i="1" dirty="0">
                <a:latin typeface="+mj-lt"/>
              </a:rPr>
              <a:t>PLEASE MAIL OVERNIGHT ALL PAYMENT PACKETS containing PII if the DOI Network is not accessible</a:t>
            </a:r>
            <a:r>
              <a:rPr lang="en-US" i="1" dirty="0">
                <a:latin typeface="+mj-lt"/>
              </a:rPr>
              <a:t>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234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3E7D-E30F-1E30-C722-B031AF64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Travel Worksheet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for a Crew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CABBF-8BA2-3E44-C044-7925D405B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510" y="2045494"/>
            <a:ext cx="3904394" cy="3323264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+mj-lt"/>
              </a:rPr>
              <a:t>List casual names: add ECI if common or similar last name</a:t>
            </a:r>
          </a:p>
          <a:p>
            <a:r>
              <a:rPr lang="en-US" sz="1800" b="1" dirty="0">
                <a:solidFill>
                  <a:schemeClr val="tx1"/>
                </a:solidFill>
                <a:latin typeface="+mj-lt"/>
              </a:rPr>
              <a:t>Indicate dates and Type of Travel</a:t>
            </a:r>
          </a:p>
          <a:p>
            <a:r>
              <a:rPr lang="en-US" sz="1800" b="1" dirty="0">
                <a:solidFill>
                  <a:schemeClr val="tx1"/>
                </a:solidFill>
                <a:latin typeface="+mj-lt"/>
              </a:rPr>
              <a:t>List dates to be reimbursed for M&amp;IE, city/state of where the night was spent, and 4-digit fire code</a:t>
            </a:r>
          </a:p>
          <a:p>
            <a:r>
              <a:rPr lang="en-US" sz="1800" b="1" dirty="0">
                <a:solidFill>
                  <a:schemeClr val="tx1"/>
                </a:solidFill>
                <a:latin typeface="+mj-lt"/>
              </a:rPr>
              <a:t>Ensure POV mileage is indicated at reimbursement rate  of $0.67 per mile</a:t>
            </a:r>
          </a:p>
          <a:p>
            <a:r>
              <a:rPr lang="en-US" sz="1800" b="1" dirty="0">
                <a:solidFill>
                  <a:schemeClr val="tx1"/>
                </a:solidFill>
                <a:latin typeface="+mj-lt"/>
              </a:rPr>
              <a:t>Approving Official signature</a:t>
            </a:r>
          </a:p>
          <a:p>
            <a:endParaRPr lang="en-US" sz="1800" b="1" dirty="0">
              <a:solidFill>
                <a:schemeClr val="tx1"/>
              </a:solidFill>
              <a:latin typeface="+mj-lt"/>
            </a:endParaRPr>
          </a:p>
          <a:p>
            <a:endParaRPr lang="en-US" sz="1800" b="1" dirty="0">
              <a:solidFill>
                <a:schemeClr val="tx1"/>
              </a:solidFill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pPr marL="0" indent="0">
              <a:buNone/>
            </a:pPr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pPr marL="0" indent="0" algn="ctr">
              <a:buNone/>
            </a:pPr>
            <a:endParaRPr lang="en-US" sz="1200" b="1" dirty="0">
              <a:solidFill>
                <a:srgbClr val="FF0000"/>
              </a:solidFill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5D18F5-B988-F3BC-6587-0032639B2C25}"/>
              </a:ext>
            </a:extLst>
          </p:cNvPr>
          <p:cNvSpPr txBox="1"/>
          <p:nvPr/>
        </p:nvSpPr>
        <p:spPr>
          <a:xfrm>
            <a:off x="677334" y="5368758"/>
            <a:ext cx="97604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The first &amp; last day of travel are always calculated at ¾ rate (includes $5 incidental expenses) minus the cost of any meals provided:  </a:t>
            </a:r>
            <a:r>
              <a:rPr lang="en-US" sz="14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$44.25 - $26   = $18.25 </a:t>
            </a:r>
            <a:r>
              <a:rPr lang="en-US" sz="1400" b="1" dirty="0">
                <a:latin typeface="+mj-lt"/>
                <a:cs typeface="Calibri" panose="020F0502020204030204" pitchFamily="34" charset="0"/>
              </a:rPr>
              <a:t>(total allowance for 1</a:t>
            </a:r>
            <a:r>
              <a:rPr lang="en-US" sz="1400" b="1" baseline="30000" dirty="0">
                <a:latin typeface="+mj-lt"/>
                <a:cs typeface="Calibri" panose="020F0502020204030204" pitchFamily="34" charset="0"/>
              </a:rPr>
              <a:t>st</a:t>
            </a:r>
            <a:r>
              <a:rPr lang="en-US" sz="1400" b="1" dirty="0">
                <a:latin typeface="+mj-lt"/>
                <a:cs typeface="Calibri" panose="020F0502020204030204" pitchFamily="34" charset="0"/>
              </a:rPr>
              <a:t> day)</a:t>
            </a:r>
          </a:p>
          <a:p>
            <a:r>
              <a:rPr lang="en-US" sz="1400" b="1" u="sng" dirty="0">
                <a:solidFill>
                  <a:schemeClr val="tx1"/>
                </a:solidFill>
                <a:latin typeface="+mj-lt"/>
              </a:rPr>
              <a:t>8/12-8/21 - 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All meals provided at incident; only Incidental Expenses of $5 reimbursed</a:t>
            </a:r>
          </a:p>
        </p:txBody>
      </p:sp>
      <p:pic>
        <p:nvPicPr>
          <p:cNvPr id="4" name="Picture 3" descr="Example of travel worksheet for a crew.">
            <a:extLst>
              <a:ext uri="{FF2B5EF4-FFF2-40B4-BE49-F238E27FC236}">
                <a16:creationId xmlns:a16="http://schemas.microsoft.com/office/drawing/2014/main" id="{74D640BA-D5E7-FD85-ABE7-3C9B23C04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06" y="287383"/>
            <a:ext cx="6951194" cy="50813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D51F1-6153-E47D-F3C8-768940F0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310211"/>
            <a:ext cx="6297612" cy="365125"/>
          </a:xfrm>
        </p:spPr>
        <p:txBody>
          <a:bodyPr/>
          <a:lstStyle/>
          <a:p>
            <a:pPr algn="l"/>
            <a:r>
              <a:rPr lang="en-US" dirty="0"/>
              <a:t>SUBMIT FORM TO CPC</a:t>
            </a:r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2400638B-49F4-2A96-01DE-C2D3BB3F9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33840" y="1733006"/>
            <a:ext cx="147612" cy="458240"/>
          </a:xfrm>
          <a:prstGeom prst="leftBracket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D089EC4D-866B-27A9-0416-9B17413A6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33840" y="2883924"/>
            <a:ext cx="147612" cy="1812230"/>
          </a:xfrm>
          <a:prstGeom prst="leftBracket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D51E46-24FE-BB3A-3EA1-EC411E8AF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3383" y="287383"/>
            <a:ext cx="3344091" cy="111469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3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EF4663C-D9F1-24CA-341D-4F6D2C079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0477" r="-1" b="1459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1C969D9A-52BC-51C0-BBF0-6A7002BAE8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7333" y="609600"/>
            <a:ext cx="3851123" cy="1320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Meal Equation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B7E77-AC10-D62A-2FB4-61301CF92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158" y="1445624"/>
            <a:ext cx="3993635" cy="455830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171450" indent="-171450">
              <a:buFont typeface="Wingdings 3" charset="2"/>
              <a:buChar char=""/>
            </a:pPr>
            <a:r>
              <a:rPr lang="en-US" sz="1500" dirty="0"/>
              <a:t>1</a:t>
            </a:r>
            <a:r>
              <a:rPr lang="en-US" sz="1500" baseline="30000" dirty="0"/>
              <a:t>st</a:t>
            </a:r>
            <a:r>
              <a:rPr lang="en-US" sz="1500" dirty="0"/>
              <a:t> day of travel reimbursement is $44.25 (3/4 rate – full rate is $59).</a:t>
            </a:r>
          </a:p>
          <a:p>
            <a:pPr marL="171450" indent="-171450">
              <a:buFont typeface="Wingdings 3" charset="2"/>
              <a:buChar char=""/>
            </a:pPr>
            <a:r>
              <a:rPr lang="en-US" sz="1500" dirty="0"/>
              <a:t>The government </a:t>
            </a:r>
            <a:r>
              <a:rPr lang="en-US" sz="1500" i="1" dirty="0"/>
              <a:t>DID NOT </a:t>
            </a:r>
            <a:r>
              <a:rPr lang="en-US" sz="1500" dirty="0"/>
              <a:t>provide Breakfast or Lunch ($13 for Breakfast and $15 for Lunch).</a:t>
            </a:r>
          </a:p>
          <a:p>
            <a:pPr marL="171450" indent="-171450">
              <a:buFont typeface="Wingdings 3" charset="2"/>
              <a:buChar char=""/>
            </a:pPr>
            <a:r>
              <a:rPr lang="en-US" sz="1500" dirty="0"/>
              <a:t>The casual is entitled to reimbursement for those meals not provided.</a:t>
            </a:r>
          </a:p>
          <a:p>
            <a:pPr marL="171450" indent="-171450">
              <a:buFont typeface="Wingdings 3" charset="2"/>
              <a:buChar char=""/>
            </a:pPr>
            <a:r>
              <a:rPr lang="en-US" sz="1500" dirty="0"/>
              <a:t>Because the government provided Dinner, the casual is </a:t>
            </a:r>
            <a:r>
              <a:rPr lang="en-US" sz="1500" i="1" dirty="0"/>
              <a:t>NOT</a:t>
            </a:r>
            <a:r>
              <a:rPr lang="en-US" sz="1500" dirty="0"/>
              <a:t> entitled to that amount, therefore $26 must be deducted from the total amount.</a:t>
            </a:r>
          </a:p>
          <a:p>
            <a:pPr>
              <a:buFont typeface="Wingdings 3" charset="2"/>
              <a:buChar char=""/>
            </a:pPr>
            <a:r>
              <a:rPr lang="en-US" sz="1500" b="1" dirty="0"/>
              <a:t>   $44.25 - $26.00 </a:t>
            </a:r>
            <a:r>
              <a:rPr lang="en-US" sz="1500" b="1" i="1" dirty="0"/>
              <a:t>(dinner provided) </a:t>
            </a:r>
            <a:r>
              <a:rPr lang="en-US" sz="1500" b="1" dirty="0"/>
              <a:t>=   	$18.25</a:t>
            </a:r>
          </a:p>
          <a:p>
            <a:pPr marL="171450" indent="-171450">
              <a:buFont typeface="Wingdings 3" charset="2"/>
              <a:buChar char=""/>
            </a:pPr>
            <a:r>
              <a:rPr lang="en-US" sz="1500" dirty="0"/>
              <a:t>Although the 1</a:t>
            </a:r>
            <a:r>
              <a:rPr lang="en-US" sz="1500" baseline="30000" dirty="0"/>
              <a:t>st</a:t>
            </a:r>
            <a:r>
              <a:rPr lang="en-US" sz="1500" dirty="0"/>
              <a:t> and last day are prorated at ¾ rate, the amount of each meal is not prorated, therefore the entire amount of that meal must be deducted.</a:t>
            </a:r>
          </a:p>
          <a:p>
            <a:pPr>
              <a:buFont typeface="Wingdings 3" charset="2"/>
              <a:buChar char="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E2A21-86EB-1C57-DCF0-844CD54D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448" y="6252754"/>
            <a:ext cx="62976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SUBMIT FORM TO THE CPC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73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3E7D-E30F-1E30-C722-B031AF64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Travel Worksheet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for a Single Casual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CABBF-8BA2-3E44-C044-7925D405B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510" y="2045494"/>
            <a:ext cx="3904394" cy="3241730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+mj-lt"/>
              </a:rPr>
              <a:t>Casual name: add ECI if common last name</a:t>
            </a:r>
          </a:p>
          <a:p>
            <a:r>
              <a:rPr lang="en-US" sz="1800" b="1" dirty="0">
                <a:solidFill>
                  <a:schemeClr val="tx1"/>
                </a:solidFill>
                <a:latin typeface="+mj-lt"/>
              </a:rPr>
              <a:t>Indicate dates and Type of Travel</a:t>
            </a:r>
          </a:p>
          <a:p>
            <a:r>
              <a:rPr lang="en-US" sz="1800" b="1" dirty="0">
                <a:solidFill>
                  <a:schemeClr val="tx1"/>
                </a:solidFill>
                <a:latin typeface="+mj-lt"/>
              </a:rPr>
              <a:t>List dates to be reimbursed for M&amp;IE, city/state of where the night was spent, and 4-digit fire code</a:t>
            </a:r>
          </a:p>
          <a:p>
            <a:r>
              <a:rPr lang="en-US" sz="1800" b="1" dirty="0">
                <a:solidFill>
                  <a:schemeClr val="tx1"/>
                </a:solidFill>
                <a:latin typeface="+mj-lt"/>
              </a:rPr>
              <a:t>Ensure POV mileage is indicated at reimbursement rate of $0.67 per mile</a:t>
            </a:r>
          </a:p>
          <a:p>
            <a:r>
              <a:rPr lang="en-US" sz="1800" b="1" dirty="0">
                <a:solidFill>
                  <a:schemeClr val="tx1"/>
                </a:solidFill>
                <a:latin typeface="+mj-lt"/>
              </a:rPr>
              <a:t>Approving Official signature</a:t>
            </a:r>
          </a:p>
          <a:p>
            <a:endParaRPr lang="en-US" sz="1800" b="1" dirty="0">
              <a:solidFill>
                <a:schemeClr val="tx1"/>
              </a:solidFill>
              <a:latin typeface="+mj-lt"/>
            </a:endParaRPr>
          </a:p>
          <a:p>
            <a:endParaRPr lang="en-US" sz="1800" b="1" dirty="0">
              <a:solidFill>
                <a:schemeClr val="tx1"/>
              </a:solidFill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pPr marL="0" indent="0">
              <a:buNone/>
            </a:pPr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pPr marL="0" indent="0" algn="ctr">
              <a:buNone/>
            </a:pPr>
            <a:endParaRPr lang="en-US" sz="1200" b="1" dirty="0">
              <a:solidFill>
                <a:srgbClr val="FF0000"/>
              </a:solidFill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5D18F5-B988-F3BC-6587-0032639B2C25}"/>
              </a:ext>
            </a:extLst>
          </p:cNvPr>
          <p:cNvSpPr txBox="1"/>
          <p:nvPr/>
        </p:nvSpPr>
        <p:spPr>
          <a:xfrm>
            <a:off x="677334" y="5368758"/>
            <a:ext cx="9760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The first &amp; last day of travel are always calculated at ¾ rate (includes $5 incidental expenses) minus the cost of any meals provided:  </a:t>
            </a:r>
            <a:r>
              <a:rPr lang="en-US" sz="14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$44.25 - $26   = $18.25 </a:t>
            </a:r>
            <a:r>
              <a:rPr lang="en-US" sz="1400" b="1" dirty="0">
                <a:latin typeface="+mj-lt"/>
                <a:cs typeface="Calibri" panose="020F0502020204030204" pitchFamily="34" charset="0"/>
              </a:rPr>
              <a:t>(total allowance for 1</a:t>
            </a:r>
            <a:r>
              <a:rPr lang="en-US" sz="1400" b="1" baseline="30000" dirty="0">
                <a:latin typeface="+mj-lt"/>
                <a:cs typeface="Calibri" panose="020F0502020204030204" pitchFamily="34" charset="0"/>
              </a:rPr>
              <a:t>st</a:t>
            </a:r>
            <a:r>
              <a:rPr lang="en-US" sz="1400" b="1" dirty="0">
                <a:latin typeface="+mj-lt"/>
                <a:cs typeface="Calibri" panose="020F0502020204030204" pitchFamily="34" charset="0"/>
              </a:rPr>
              <a:t> day)</a:t>
            </a:r>
          </a:p>
          <a:p>
            <a:r>
              <a:rPr lang="en-US" sz="1400" b="1" u="sng" dirty="0">
                <a:solidFill>
                  <a:schemeClr val="tx1"/>
                </a:solidFill>
                <a:latin typeface="+mj-lt"/>
              </a:rPr>
              <a:t>8/12-8/21 - 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All meals provided at incident; only Incidental Expenses of $5 reimbursed</a:t>
            </a:r>
          </a:p>
          <a:p>
            <a:endParaRPr lang="en-US" sz="1400" dirty="0"/>
          </a:p>
        </p:txBody>
      </p:sp>
      <p:pic>
        <p:nvPicPr>
          <p:cNvPr id="6" name="Picture 5" descr="Example of a travel worksheet for one casual.">
            <a:extLst>
              <a:ext uri="{FF2B5EF4-FFF2-40B4-BE49-F238E27FC236}">
                <a16:creationId xmlns:a16="http://schemas.microsoft.com/office/drawing/2014/main" id="{FBC8A010-B95B-7781-1EB8-3A792F23A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25796"/>
            <a:ext cx="6992983" cy="49614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D51F1-6153-E47D-F3C8-768940F0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310211"/>
            <a:ext cx="6297612" cy="365125"/>
          </a:xfrm>
        </p:spPr>
        <p:txBody>
          <a:bodyPr/>
          <a:lstStyle/>
          <a:p>
            <a:pPr algn="l"/>
            <a:r>
              <a:rPr lang="en-US" dirty="0"/>
              <a:t>SUBMIT FORM TO CPC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00053E7F-BABC-D6F5-EC02-95D395582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0131" y="1785256"/>
            <a:ext cx="147612" cy="362556"/>
          </a:xfrm>
          <a:prstGeom prst="leftBracket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1189D446-B724-D999-25E5-9328FD6B6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0131" y="2832874"/>
            <a:ext cx="147612" cy="1850822"/>
          </a:xfrm>
          <a:prstGeom prst="leftBracket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D5C9EC-0354-EC7C-B745-0413FEC94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44343" y="325796"/>
            <a:ext cx="1053737" cy="35347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11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Payroll Records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Calendar Year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5B464A3-2B74-7835-4442-04A549DFE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type="subTitle" idx="1"/>
          </p:nvPr>
        </p:nvSpPr>
        <p:spPr>
          <a:xfrm>
            <a:off x="7181724" y="2570987"/>
            <a:ext cx="4512988" cy="33179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9728" indent="0"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  <a:p>
            <a:pPr marL="285750" indent="-285750" algn="l">
              <a:buFont typeface="Wingdings 3" charset="2"/>
              <a:buChar char=""/>
            </a:pPr>
            <a:r>
              <a:rPr lang="en-US" b="1" dirty="0">
                <a:solidFill>
                  <a:srgbClr val="FFFFFF"/>
                </a:solidFill>
              </a:rPr>
              <a:t>PAYROLL RECORDS – </a:t>
            </a:r>
            <a:r>
              <a:rPr lang="en-US" dirty="0">
                <a:solidFill>
                  <a:srgbClr val="FFFFFF"/>
                </a:solidFill>
              </a:rPr>
              <a:t>Maintained on a calendar year basis as opposed to a fiscal year basis.</a:t>
            </a:r>
          </a:p>
          <a:p>
            <a:pPr marL="285750" indent="-285750" algn="l">
              <a:buFont typeface="Wingdings 3" charset="2"/>
              <a:buChar char=""/>
            </a:pPr>
            <a:r>
              <a:rPr lang="en-US" b="1" dirty="0">
                <a:solidFill>
                  <a:srgbClr val="FFFFFF"/>
                </a:solidFill>
              </a:rPr>
              <a:t>CASUAL FILES </a:t>
            </a:r>
            <a:r>
              <a:rPr lang="en-US" dirty="0">
                <a:solidFill>
                  <a:srgbClr val="FFFFFF"/>
                </a:solidFill>
              </a:rPr>
              <a:t>– Records are stored on a calendar year basis. Current and previous year’s records are available by request.</a:t>
            </a:r>
          </a:p>
          <a:p>
            <a:pPr marL="285750" indent="-285750" algn="l">
              <a:buFont typeface="Wingdings 3" charset="2"/>
              <a:buChar char=""/>
            </a:pPr>
            <a:r>
              <a:rPr lang="en-US" b="1" dirty="0">
                <a:solidFill>
                  <a:srgbClr val="FFFFFF"/>
                </a:solidFill>
              </a:rPr>
              <a:t>DATAMART REPORTS – </a:t>
            </a:r>
            <a:r>
              <a:rPr lang="en-US" dirty="0">
                <a:solidFill>
                  <a:srgbClr val="FFFFFF"/>
                </a:solidFill>
              </a:rPr>
              <a:t>Most reports are created on a calendar year basis.</a:t>
            </a:r>
          </a:p>
        </p:txBody>
      </p:sp>
    </p:spTree>
    <p:extLst>
      <p:ext uri="{BB962C8B-B14F-4D97-AF65-F5344CB8AC3E}">
        <p14:creationId xmlns:p14="http://schemas.microsoft.com/office/powerpoint/2010/main" val="17802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8232AF-CE76-481F-B3A4-035530EC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80" y="627708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Casual Pay Datamart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Report Request Form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034AB1-C0E5-4EE0-9D78-B52FCEE74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456" y="2213234"/>
            <a:ext cx="5441014" cy="3928527"/>
          </a:xfrm>
        </p:spPr>
        <p:txBody>
          <a:bodyPr/>
          <a:lstStyle/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Include Date Needed By and how report should be sent, Email or Fax.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Clearly indicate which agency or Hired At(s) you would like reported and dates being requested.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Check report(s) being requested.</a:t>
            </a:r>
          </a:p>
          <a:p>
            <a:pPr marL="342900" indent="-342900"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Email or fax request to the CPC.</a:t>
            </a:r>
          </a:p>
          <a:p>
            <a:pPr marL="342900" indent="-342900">
              <a:buFont typeface="Wingdings 3" charset="2"/>
              <a:buChar char=""/>
            </a:pPr>
            <a:endParaRPr lang="en-US" sz="1800" b="1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i="1" dirty="0"/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B39E0F-9EE4-4E2A-ADDD-F533101AC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013" y="6308789"/>
            <a:ext cx="6297612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787667-B42F-4455-99C8-3E755513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34</a:t>
            </a:fld>
            <a:endParaRPr lang="en-US" noProof="0" dirty="0"/>
          </a:p>
        </p:txBody>
      </p:sp>
      <p:pic>
        <p:nvPicPr>
          <p:cNvPr id="9" name="Picture 8" descr="Example of the Datamart Report Request form.">
            <a:extLst>
              <a:ext uri="{FF2B5EF4-FFF2-40B4-BE49-F238E27FC236}">
                <a16:creationId xmlns:a16="http://schemas.microsoft.com/office/drawing/2014/main" id="{CD6CB5C8-58C6-4B43-AA02-EC502EFC0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" t="733" r="1434" b="1079"/>
          <a:stretch/>
        </p:blipFill>
        <p:spPr>
          <a:xfrm>
            <a:off x="6313715" y="511628"/>
            <a:ext cx="4833257" cy="58347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71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429208" y="365705"/>
            <a:ext cx="822960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Datamart Report Request Examples</a:t>
            </a:r>
          </a:p>
        </p:txBody>
      </p:sp>
      <p:pic>
        <p:nvPicPr>
          <p:cNvPr id="13" name="Picture 12" descr="Example of Totals Report by Name.">
            <a:extLst>
              <a:ext uri="{FF2B5EF4-FFF2-40B4-BE49-F238E27FC236}">
                <a16:creationId xmlns:a16="http://schemas.microsoft.com/office/drawing/2014/main" id="{CB88A465-EF31-4BB7-AE76-F8606B77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05" y="1192195"/>
            <a:ext cx="7749540" cy="1257300"/>
          </a:xfrm>
          <a:prstGeom prst="rect">
            <a:avLst/>
          </a:prstGeom>
        </p:spPr>
      </p:pic>
      <p:pic>
        <p:nvPicPr>
          <p:cNvPr id="10" name="Picture 9" descr="Example of Fire Totals report.">
            <a:extLst>
              <a:ext uri="{FF2B5EF4-FFF2-40B4-BE49-F238E27FC236}">
                <a16:creationId xmlns:a16="http://schemas.microsoft.com/office/drawing/2014/main" id="{E164D191-7051-476B-8A3C-CE4A8810F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05" y="2581581"/>
            <a:ext cx="6629400" cy="952500"/>
          </a:xfrm>
          <a:prstGeom prst="rect">
            <a:avLst/>
          </a:prstGeom>
        </p:spPr>
      </p:pic>
      <p:pic>
        <p:nvPicPr>
          <p:cNvPr id="6" name="Picture 5" descr="Example of Fire Totals by Fire Code report.">
            <a:extLst>
              <a:ext uri="{FF2B5EF4-FFF2-40B4-BE49-F238E27FC236}">
                <a16:creationId xmlns:a16="http://schemas.microsoft.com/office/drawing/2014/main" id="{D5AE1F61-113E-41CC-B26F-2E038CE78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05" y="3717979"/>
            <a:ext cx="6042660" cy="2674620"/>
          </a:xfrm>
          <a:prstGeom prst="rect">
            <a:avLst/>
          </a:prstGeom>
        </p:spPr>
      </p:pic>
      <p:pic>
        <p:nvPicPr>
          <p:cNvPr id="7" name="Picture 6" descr="Example of Training Hours report.">
            <a:extLst>
              <a:ext uri="{FF2B5EF4-FFF2-40B4-BE49-F238E27FC236}">
                <a16:creationId xmlns:a16="http://schemas.microsoft.com/office/drawing/2014/main" id="{CA0B60DF-30FE-4B5E-B022-41F98AFEF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0915" y="1206943"/>
            <a:ext cx="3192780" cy="838200"/>
          </a:xfrm>
          <a:prstGeom prst="rect">
            <a:avLst/>
          </a:prstGeom>
          <a:ln w="3175">
            <a:noFill/>
          </a:ln>
        </p:spPr>
      </p:pic>
      <p:pic>
        <p:nvPicPr>
          <p:cNvPr id="8" name="Picture 7" descr="Example of Instructor Hours report.">
            <a:extLst>
              <a:ext uri="{FF2B5EF4-FFF2-40B4-BE49-F238E27FC236}">
                <a16:creationId xmlns:a16="http://schemas.microsoft.com/office/drawing/2014/main" id="{F2A3E940-05EC-4B90-999D-97C35EEE7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915" y="2213292"/>
            <a:ext cx="3192780" cy="1737360"/>
          </a:xfrm>
          <a:prstGeom prst="rect">
            <a:avLst/>
          </a:prstGeom>
          <a:ln w="3175">
            <a:noFill/>
          </a:ln>
        </p:spPr>
      </p:pic>
      <p:pic>
        <p:nvPicPr>
          <p:cNvPr id="9" name="Picture 8" descr="Example of Hazardous Fuels Hours report.">
            <a:extLst>
              <a:ext uri="{FF2B5EF4-FFF2-40B4-BE49-F238E27FC236}">
                <a16:creationId xmlns:a16="http://schemas.microsoft.com/office/drawing/2014/main" id="{4CAB071B-2513-4083-B89A-A898F87FC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915" y="4118801"/>
            <a:ext cx="3192780" cy="1417320"/>
          </a:xfrm>
          <a:prstGeom prst="rect">
            <a:avLst/>
          </a:prstGeom>
          <a:ln w="3175">
            <a:noFill/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530D100-5725-44FE-8469-25C844B06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208" y="6392599"/>
            <a:ext cx="1806890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</a:p>
        </p:txBody>
      </p:sp>
    </p:spTree>
    <p:extLst>
      <p:ext uri="{BB962C8B-B14F-4D97-AF65-F5344CB8AC3E}">
        <p14:creationId xmlns:p14="http://schemas.microsoft.com/office/powerpoint/2010/main" val="261885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9A7CECB-20BF-6560-2810-92555C278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4EC38A0-3DAB-4B29-9BBE-45A9EBDB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6EF91-820B-4DA2-B398-3E168AFF17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7334" y="2160589"/>
            <a:ext cx="8596668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Font typeface="Wingdings 3" charset="2"/>
              <a:buChar char=""/>
            </a:pPr>
            <a:r>
              <a:rPr lang="en-US" cap="all">
                <a:solidFill>
                  <a:srgbClr val="FFFFFF"/>
                </a:solidFill>
              </a:rPr>
              <a:t>Please visit our website to help with your payment needs.</a:t>
            </a:r>
          </a:p>
          <a:p>
            <a:pPr marL="0" indent="0">
              <a:buFont typeface="Wingdings 3" charset="2"/>
              <a:buChar char=""/>
            </a:pPr>
            <a:r>
              <a:rPr lang="en-US" b="1" cap="all">
                <a:solidFill>
                  <a:srgbClr val="FFFFFF"/>
                </a:solidFill>
              </a:rPr>
              <a:t>https://www.nifc.gov/programs/casual-payment-center</a:t>
            </a:r>
          </a:p>
        </p:txBody>
      </p:sp>
    </p:spTree>
    <p:extLst>
      <p:ext uri="{BB962C8B-B14F-4D97-AF65-F5344CB8AC3E}">
        <p14:creationId xmlns:p14="http://schemas.microsoft.com/office/powerpoint/2010/main" val="3798308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8F4637-8D78-4DCA-9A86-2D4E32A2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677148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Preparing AD OF-288 Electronic Payments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D6E60-156A-4B29-8162-EEB5F2D5A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1514" y="1997948"/>
            <a:ext cx="11159295" cy="4408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i="1" u="sng" dirty="0">
                <a:solidFill>
                  <a:srgbClr val="CC3300"/>
                </a:solidFill>
                <a:latin typeface="+mj-lt"/>
              </a:rPr>
              <a:t>Tips for sending AD-OF288’s to the CPC for processing</a:t>
            </a:r>
            <a:endParaRPr lang="en-US" sz="2100" b="1" i="1" dirty="0">
              <a:latin typeface="+mj-lt"/>
            </a:endParaRPr>
          </a:p>
          <a:p>
            <a:pPr lvl="1"/>
            <a:r>
              <a:rPr lang="en-US" sz="1800" dirty="0"/>
              <a:t>Adobe PDF (if available using Adobe Pro allows the Agency and CPC to easily document any necessary changes and track the process of the payment)</a:t>
            </a:r>
          </a:p>
          <a:p>
            <a:pPr lvl="1"/>
            <a:r>
              <a:rPr lang="en-US" sz="1800" dirty="0"/>
              <a:t>Electronically prepare or scan all documents into a </a:t>
            </a:r>
            <a:r>
              <a:rPr lang="en-US" sz="1800" u="sng" dirty="0"/>
              <a:t>single</a:t>
            </a:r>
            <a:r>
              <a:rPr lang="en-US" sz="1800" dirty="0"/>
              <a:t> PDF file</a:t>
            </a:r>
          </a:p>
          <a:p>
            <a:pPr lvl="1"/>
            <a:r>
              <a:rPr lang="en-US" sz="1800" dirty="0"/>
              <a:t>Attach the PDF to an email so we can respond directly that we received the payment information</a:t>
            </a:r>
          </a:p>
          <a:p>
            <a:pPr marL="0" indent="0">
              <a:buNone/>
            </a:pPr>
            <a:r>
              <a:rPr lang="en-US" sz="2100" b="1" i="1" u="sng" dirty="0">
                <a:solidFill>
                  <a:srgbClr val="CC3300"/>
                </a:solidFill>
                <a:latin typeface="+mj-lt"/>
              </a:rPr>
              <a:t>When sending batches electronically, avoid sending:</a:t>
            </a:r>
          </a:p>
          <a:p>
            <a:pPr lvl="1"/>
            <a:r>
              <a:rPr lang="en-US" sz="1800" dirty="0"/>
              <a:t>Photos (i.e. .jpg, .png, .tiff, etc.) – photos sometimes come in very small and hard to see</a:t>
            </a:r>
          </a:p>
          <a:p>
            <a:pPr lvl="1"/>
            <a:r>
              <a:rPr lang="en-US" sz="1800" dirty="0"/>
              <a:t>Locked documents (prohibits us from documenting our internal process)</a:t>
            </a:r>
          </a:p>
          <a:p>
            <a:pPr lvl="1"/>
            <a:r>
              <a:rPr lang="en-US" sz="1800" dirty="0"/>
              <a:t>PDF Portfolio</a:t>
            </a:r>
          </a:p>
          <a:p>
            <a:pPr marL="914400" lvl="2">
              <a:buFont typeface="Wingdings" panose="05000000000000000000" pitchFamily="2" charset="2"/>
              <a:buChar char="Ø"/>
            </a:pPr>
            <a:r>
              <a:rPr lang="en-US" sz="1800" dirty="0"/>
              <a:t>Once a PDF Portfolio is signed, we must open each PDF individually, save it, then combine the documents to start the payment process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7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CC32-12E2-40AB-91E7-E065E3B5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86" y="1134701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FORM I-9:  What is the purpose?</a:t>
            </a:r>
          </a:p>
        </p:txBody>
      </p:sp>
      <p:pic>
        <p:nvPicPr>
          <p:cNvPr id="1026" name="Picture 2" descr="Social Security cards and Passports Diffterent forms of identification. pictured are three social security cards on  top of a birth certificate covered by two american passports. social security card stock pictures, royalty-free photos &amp; images">
            <a:extLst>
              <a:ext uri="{FF2B5EF4-FFF2-40B4-BE49-F238E27FC236}">
                <a16:creationId xmlns:a16="http://schemas.microsoft.com/office/drawing/2014/main" id="{73CF9206-D68D-D908-701B-8A3F8AEF1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8" b="8445"/>
          <a:stretch/>
        </p:blipFill>
        <p:spPr bwMode="auto">
          <a:xfrm>
            <a:off x="1128559" y="2159331"/>
            <a:ext cx="5283289" cy="29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9" name="Content Placeholder 2" descr="SmartArt object">
            <a:extLst>
              <a:ext uri="{FF2B5EF4-FFF2-40B4-BE49-F238E27FC236}">
                <a16:creationId xmlns:a16="http://schemas.microsoft.com/office/drawing/2014/main" id="{B73EDE78-4969-02E0-375A-FE500375D5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430038"/>
              </p:ext>
            </p:extLst>
          </p:nvPr>
        </p:nvGraphicFramePr>
        <p:xfrm>
          <a:off x="7584962" y="2159331"/>
          <a:ext cx="2927185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2246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52" y="901970"/>
            <a:ext cx="11029616" cy="988332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SECTION 1 FORM I-9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78942" y="1981164"/>
            <a:ext cx="3568700" cy="3629025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1700" dirty="0">
                <a:latin typeface="+mj-lt"/>
              </a:rPr>
              <a:t>Ensure most current form is completed</a:t>
            </a:r>
          </a:p>
          <a:p>
            <a:pPr>
              <a:lnSpc>
                <a:spcPct val="80000"/>
              </a:lnSpc>
            </a:pPr>
            <a:r>
              <a:rPr lang="en-US" sz="1700" dirty="0">
                <a:latin typeface="+mj-lt"/>
              </a:rPr>
              <a:t>Employee’s name must match supporting documents</a:t>
            </a:r>
          </a:p>
          <a:p>
            <a:pPr>
              <a:lnSpc>
                <a:spcPct val="80000"/>
              </a:lnSpc>
            </a:pPr>
            <a:r>
              <a:rPr lang="en-US" sz="1700" dirty="0">
                <a:latin typeface="+mj-lt"/>
              </a:rPr>
              <a:t>Email address &amp; phone number are optional; indicate N/A if information is not provided</a:t>
            </a:r>
          </a:p>
          <a:p>
            <a:pPr>
              <a:lnSpc>
                <a:spcPct val="80000"/>
              </a:lnSpc>
            </a:pPr>
            <a:r>
              <a:rPr lang="en-US" sz="1700" dirty="0">
                <a:latin typeface="+mj-lt"/>
              </a:rPr>
              <a:t>One of the boxes must be checked</a:t>
            </a:r>
          </a:p>
          <a:p>
            <a:pPr>
              <a:lnSpc>
                <a:spcPct val="80000"/>
              </a:lnSpc>
            </a:pPr>
            <a:r>
              <a:rPr lang="en-US" sz="1700" dirty="0">
                <a:latin typeface="+mj-lt"/>
              </a:rPr>
              <a:t>Ensure employee signature and date is completed</a:t>
            </a:r>
          </a:p>
        </p:txBody>
      </p:sp>
      <p:pic>
        <p:nvPicPr>
          <p:cNvPr id="8" name="Picture 7" descr="Example I-9 form, first page.">
            <a:extLst>
              <a:ext uri="{FF2B5EF4-FFF2-40B4-BE49-F238E27FC236}">
                <a16:creationId xmlns:a16="http://schemas.microsoft.com/office/drawing/2014/main" id="{9DE99418-9157-23BB-DEB5-1286B0C8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103" y="1535001"/>
            <a:ext cx="6740513" cy="44210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BFD89A-BC0E-C5AD-D9FE-214BEB00233E}"/>
              </a:ext>
            </a:extLst>
          </p:cNvPr>
          <p:cNvSpPr txBox="1"/>
          <p:nvPr/>
        </p:nvSpPr>
        <p:spPr>
          <a:xfrm>
            <a:off x="463452" y="6423914"/>
            <a:ext cx="30798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RETAINED AT HOME UNIT</a:t>
            </a:r>
            <a:endParaRPr lang="en-US" sz="900" noProof="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BF4AC4E5-6128-CB5B-8386-3FDD54B64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63592" y="3544389"/>
            <a:ext cx="233826" cy="914400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36B39A-2478-A62F-CDD5-335127624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22469" y="4389120"/>
            <a:ext cx="3230880" cy="3135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779D39-6AD9-D707-4164-D28D73BF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43300" y="4967699"/>
            <a:ext cx="2378529" cy="84091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B5AA4B-EFED-098C-CD22-3C5ADA2AE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43300" y="4955177"/>
            <a:ext cx="5400403" cy="8447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E4C51A-760E-198B-1D55-451E336E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07040" y="2177143"/>
            <a:ext cx="886028" cy="18104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A8C2DF-6747-7371-AC28-72D36F3E5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85314" y="4062549"/>
            <a:ext cx="3807754" cy="32657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3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2FD6AA-98A8-46C9-B796-7DC269E6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298" y="719242"/>
            <a:ext cx="3392382" cy="1675219"/>
          </a:xfrm>
        </p:spPr>
        <p:txBody>
          <a:bodyPr>
            <a:normAutofit fontScale="90000"/>
          </a:bodyPr>
          <a:lstStyle/>
          <a:p>
            <a:r>
              <a:rPr lang="en-US" dirty="0"/>
              <a:t>List of acceptable documents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7594BC-2911-4330-AF08-91470D1D4F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4963" y="1872342"/>
            <a:ext cx="3392487" cy="276061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>
                <a:latin typeface="+mj-lt"/>
              </a:rPr>
              <a:t>Employees may present one selection from List A, or a combination of one selection from List B and one selection from List C.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>
                <a:latin typeface="+mj-lt"/>
              </a:rPr>
              <a:t>All documents must be unexpired.</a:t>
            </a:r>
            <a:endParaRPr lang="en-US" sz="1800" dirty="0">
              <a:latin typeface="+mj-lt"/>
            </a:endParaRPr>
          </a:p>
        </p:txBody>
      </p:sp>
      <p:pic>
        <p:nvPicPr>
          <p:cNvPr id="10" name="Picture Placeholder 9" descr="List of acceptable documents on form I-9.">
            <a:extLst>
              <a:ext uri="{FF2B5EF4-FFF2-40B4-BE49-F238E27FC236}">
                <a16:creationId xmlns:a16="http://schemas.microsoft.com/office/drawing/2014/main" id="{3B1681BA-52A5-4D90-9D96-C0C9DB12A2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6148" t="15244" r="6062" b="22967"/>
          <a:stretch/>
        </p:blipFill>
        <p:spPr>
          <a:xfrm>
            <a:off x="344127" y="235974"/>
            <a:ext cx="6617112" cy="6027174"/>
          </a:xfrm>
          <a:ln>
            <a:solidFill>
              <a:schemeClr val="tx1"/>
            </a:solidFill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721FD-2942-4D5E-893B-571DF188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552" y="6249321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RETAINED AT HOME UNIT</a:t>
            </a:r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0F3A1-01DC-4BEA-564F-59E2CF070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963" y="4441072"/>
            <a:ext cx="3892910" cy="2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C94DFA4A-A589-41A3-A970-13109673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4" y="874627"/>
            <a:ext cx="10704665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Section 2 of the Form I-9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EMPLOYER OR Authorized representative review &amp; verification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BB5951-DD15-49B2-B59C-39DBBF04A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4926105" cy="3638763"/>
          </a:xfrm>
        </p:spPr>
        <p:txBody>
          <a:bodyPr/>
          <a:lstStyle/>
          <a:p>
            <a:r>
              <a:rPr lang="en-US" sz="1800" dirty="0">
                <a:latin typeface="+mj-lt"/>
              </a:rPr>
              <a:t>This is an example of a document presented from List A.</a:t>
            </a:r>
          </a:p>
          <a:p>
            <a:r>
              <a:rPr lang="en-US" sz="1800" dirty="0">
                <a:latin typeface="+mj-lt"/>
              </a:rPr>
              <a:t>The employer must clearly indicate Document Title, Issuing Authority, Document Number and Expiration Date.</a:t>
            </a:r>
          </a:p>
          <a:p>
            <a:r>
              <a:rPr lang="en-US" sz="1800" dirty="0">
                <a:latin typeface="+mj-lt"/>
              </a:rPr>
              <a:t>All documents must be unexpired and original except for a certified copy of a birth certificate.</a:t>
            </a:r>
          </a:p>
          <a:p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93AF4BD-8619-492C-8768-F12BDE6965D4}"/>
              </a:ext>
            </a:extLst>
          </p:cNvPr>
          <p:cNvSpPr txBox="1">
            <a:spLocks/>
          </p:cNvSpPr>
          <p:nvPr/>
        </p:nvSpPr>
        <p:spPr>
          <a:xfrm>
            <a:off x="5744817" y="5710248"/>
            <a:ext cx="5026739" cy="423520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>
                <a:solidFill>
                  <a:srgbClr val="C00000"/>
                </a:solidFill>
                <a:latin typeface="+mj-lt"/>
              </a:rPr>
              <a:t>REMEMBER:  Employers CANNOT specify which document(s) they will accept from an employee.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A9FD29-3FFB-4FBD-B5D0-48D2E567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0382" y="6440167"/>
            <a:ext cx="6297612" cy="365125"/>
          </a:xfrm>
        </p:spPr>
        <p:txBody>
          <a:bodyPr/>
          <a:lstStyle/>
          <a:p>
            <a:pPr algn="l"/>
            <a:r>
              <a:rPr lang="en-US" dirty="0"/>
              <a:t>RETAINED AT HOME UNIT</a:t>
            </a:r>
          </a:p>
        </p:txBody>
      </p:sp>
      <p:pic>
        <p:nvPicPr>
          <p:cNvPr id="6" name="Picture 5" descr="Example of List A filled out on form I-9.">
            <a:extLst>
              <a:ext uri="{FF2B5EF4-FFF2-40B4-BE49-F238E27FC236}">
                <a16:creationId xmlns:a16="http://schemas.microsoft.com/office/drawing/2014/main" id="{4F6C7C14-5CE3-46FE-A611-96E925BFB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8" t="19420" r="4862" b="42945"/>
          <a:stretch/>
        </p:blipFill>
        <p:spPr>
          <a:xfrm>
            <a:off x="5748481" y="2214510"/>
            <a:ext cx="6223945" cy="33812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BD1DF7-3C46-0EB3-BFB9-118ED618F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44817" y="2117796"/>
            <a:ext cx="1941858" cy="142550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8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8DF86E-9A10-4E3E-B624-46CF6E1B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" y="855521"/>
            <a:ext cx="10875005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Section 2 of the Form I-9 (cont.)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EMPLOYER OR Authorized representative review &amp; Verification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0BE0614-1F9D-4782-B99B-F1D9CA463274}"/>
              </a:ext>
            </a:extLst>
          </p:cNvPr>
          <p:cNvSpPr txBox="1">
            <a:spLocks/>
          </p:cNvSpPr>
          <p:nvPr/>
        </p:nvSpPr>
        <p:spPr>
          <a:xfrm>
            <a:off x="6689035" y="2226040"/>
            <a:ext cx="4753600" cy="4523106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</a:rPr>
              <a:t>This is an example of documents presented from Lists B &amp; C.</a:t>
            </a:r>
          </a:p>
          <a:p>
            <a:pPr marL="342900" indent="-342900"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</a:rPr>
              <a:t>List B contains documents that establish identity only.</a:t>
            </a:r>
          </a:p>
          <a:p>
            <a:pPr marL="342900" indent="-342900"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</a:rPr>
              <a:t>List C contains documents that establish employment authorization only.</a:t>
            </a:r>
          </a:p>
          <a:p>
            <a:pPr marL="342900" indent="-342900"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</a:rPr>
              <a:t>If documents from List B &amp; C are presented, a document from List A should not be presented.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C456184-CAA7-4BC9-8B88-E867B047EA57}"/>
              </a:ext>
            </a:extLst>
          </p:cNvPr>
          <p:cNvSpPr txBox="1">
            <a:spLocks/>
          </p:cNvSpPr>
          <p:nvPr/>
        </p:nvSpPr>
        <p:spPr>
          <a:xfrm>
            <a:off x="7024110" y="5618014"/>
            <a:ext cx="4919472" cy="768929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 dirty="0">
                <a:solidFill>
                  <a:srgbClr val="C00000"/>
                </a:solidFill>
                <a:latin typeface="+mj-lt"/>
              </a:rPr>
              <a:t>The examiner of the documents and the employee must both be physically present during the examination of the employee’s documents.</a:t>
            </a:r>
          </a:p>
        </p:txBody>
      </p:sp>
      <p:pic>
        <p:nvPicPr>
          <p:cNvPr id="9" name="Picture 8" descr="Example 1-9 form, second page.">
            <a:extLst>
              <a:ext uri="{FF2B5EF4-FFF2-40B4-BE49-F238E27FC236}">
                <a16:creationId xmlns:a16="http://schemas.microsoft.com/office/drawing/2014/main" id="{478F2996-2734-2CA3-71F6-26E2C2000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94" y="2330815"/>
            <a:ext cx="5900736" cy="2509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A9FD29-3FFB-4FBD-B5D0-48D2E567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392" y="6369298"/>
            <a:ext cx="3913060" cy="365125"/>
          </a:xfrm>
        </p:spPr>
        <p:txBody>
          <a:bodyPr/>
          <a:lstStyle/>
          <a:p>
            <a:pPr algn="l"/>
            <a:r>
              <a:rPr lang="en-US" dirty="0"/>
              <a:t>RETAINED AT HOME UNIT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F64944-6E3E-86E3-7099-96B07A0C1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6709" y="2330815"/>
            <a:ext cx="3351021" cy="9704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81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Face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225D5A-3A69-457C-B7D4-425712F5D4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AD4E0F-D5B9-4E85-A9F9-55FB534FCA93}">
  <ds:schemaRefs>
    <ds:schemaRef ds:uri="http://www.w3.org/XML/1998/namespace"/>
    <ds:schemaRef ds:uri="71af3243-3dd4-4a8d-8c0d-dd76da1f02a5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0E7F611-2872-4820-B95F-32B269E9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7272</TotalTime>
  <Words>2949</Words>
  <Application>Microsoft Office PowerPoint</Application>
  <PresentationFormat>Widescreen</PresentationFormat>
  <Paragraphs>320</Paragraphs>
  <Slides>36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Courier New</vt:lpstr>
      <vt:lpstr>Trebuchet MS</vt:lpstr>
      <vt:lpstr>Wingdings</vt:lpstr>
      <vt:lpstr>Wingdings 2</vt:lpstr>
      <vt:lpstr>Wingdings 3</vt:lpstr>
      <vt:lpstr>Facet</vt:lpstr>
      <vt:lpstr>Hiring Documents &amp;  Internal Forms</vt:lpstr>
      <vt:lpstr>Documents/forms to be covered</vt:lpstr>
      <vt:lpstr>Emailing to the Casual Payment Center (CPC) </vt:lpstr>
      <vt:lpstr>Preparing AD OF-288 Electronic Payments</vt:lpstr>
      <vt:lpstr>FORM I-9:  What is the purpose?</vt:lpstr>
      <vt:lpstr>SECTION 1 FORM I-9</vt:lpstr>
      <vt:lpstr>List of acceptable documents</vt:lpstr>
      <vt:lpstr>Section 2 of the Form I-9 EMPLOYER OR Authorized representative review &amp; verification</vt:lpstr>
      <vt:lpstr>Section 2 of the Form I-9 (cont.) EMPLOYER OR Authorized representative review &amp; Verification</vt:lpstr>
      <vt:lpstr>Certification of Form I-9</vt:lpstr>
      <vt:lpstr>Single Resource Casual Hire Information Form This form sets the formal agreement between the Agency and the Casual/AD to ensure there is no misunderstanding. It establishes the authority to pay under the AD Pay Plan.  </vt:lpstr>
      <vt:lpstr>Incident Behavior Form</vt:lpstr>
      <vt:lpstr>2024  FORM W-4</vt:lpstr>
      <vt:lpstr>State Taxes</vt:lpstr>
      <vt:lpstr>Direct Deposit Form</vt:lpstr>
      <vt:lpstr>EFT Waiver</vt:lpstr>
      <vt:lpstr>Federal Employee Health Benefits Form</vt:lpstr>
      <vt:lpstr>FEDVIP Benefits</vt:lpstr>
      <vt:lpstr>ADDRESS CHANGE FORM</vt:lpstr>
      <vt:lpstr>EMPLOYMENT VERIFICATON REQUEST FORM</vt:lpstr>
      <vt:lpstr>ECI Request Form</vt:lpstr>
      <vt:lpstr>Guidance on how to complete  Time &amp; Attendance</vt:lpstr>
      <vt:lpstr>Approving Official Batch Memo</vt:lpstr>
      <vt:lpstr>Batch Memo Manifest</vt:lpstr>
      <vt:lpstr>Passenger/Cargo Manifest</vt:lpstr>
      <vt:lpstr>Travel Reimbursement Options on the  Batch Memo</vt:lpstr>
      <vt:lpstr>OF-288 Timesheet  BLM</vt:lpstr>
      <vt:lpstr>OF-288 Timesheet  BIA</vt:lpstr>
      <vt:lpstr>OF-288 Timesheet  NPS &amp; FWS</vt:lpstr>
      <vt:lpstr>Travel Worksheet  for a Crew</vt:lpstr>
      <vt:lpstr>Meal Equation</vt:lpstr>
      <vt:lpstr>Travel Worksheet  for a Single Casual</vt:lpstr>
      <vt:lpstr>Payroll Records Calendar Year</vt:lpstr>
      <vt:lpstr>Casual Pay Datamart  Report Request Form</vt:lpstr>
      <vt:lpstr>Datamart Report Request Examples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Hiring documents &amp; internal forms</dc:title>
  <dc:creator>Endicott, Rebecca L</dc:creator>
  <cp:lastModifiedBy>Hugi, Jenny R</cp:lastModifiedBy>
  <cp:revision>218</cp:revision>
  <dcterms:created xsi:type="dcterms:W3CDTF">2021-03-08T17:59:42Z</dcterms:created>
  <dcterms:modified xsi:type="dcterms:W3CDTF">2024-02-06T17:05:34Z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