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7" r:id="rId4"/>
  </p:sldMasterIdLst>
  <p:notesMasterIdLst>
    <p:notesMasterId r:id="rId38"/>
  </p:notesMasterIdLst>
  <p:handoutMasterIdLst>
    <p:handoutMasterId r:id="rId39"/>
  </p:handoutMasterIdLst>
  <p:sldIdLst>
    <p:sldId id="256" r:id="rId5"/>
    <p:sldId id="344" r:id="rId6"/>
    <p:sldId id="323" r:id="rId7"/>
    <p:sldId id="346" r:id="rId8"/>
    <p:sldId id="309" r:id="rId9"/>
    <p:sldId id="301" r:id="rId10"/>
    <p:sldId id="328" r:id="rId11"/>
    <p:sldId id="326" r:id="rId12"/>
    <p:sldId id="327" r:id="rId13"/>
    <p:sldId id="345" r:id="rId14"/>
    <p:sldId id="330" r:id="rId15"/>
    <p:sldId id="320" r:id="rId16"/>
    <p:sldId id="331" r:id="rId17"/>
    <p:sldId id="332" r:id="rId18"/>
    <p:sldId id="333" r:id="rId19"/>
    <p:sldId id="324" r:id="rId20"/>
    <p:sldId id="334" r:id="rId21"/>
    <p:sldId id="335" r:id="rId22"/>
    <p:sldId id="319" r:id="rId23"/>
    <p:sldId id="336" r:id="rId24"/>
    <p:sldId id="347" r:id="rId25"/>
    <p:sldId id="348" r:id="rId26"/>
    <p:sldId id="338" r:id="rId27"/>
    <p:sldId id="313" r:id="rId28"/>
    <p:sldId id="300" r:id="rId29"/>
    <p:sldId id="341" r:id="rId30"/>
    <p:sldId id="308" r:id="rId31"/>
    <p:sldId id="349" r:id="rId32"/>
    <p:sldId id="302" r:id="rId33"/>
    <p:sldId id="304" r:id="rId34"/>
    <p:sldId id="342" r:id="rId35"/>
    <p:sldId id="350" r:id="rId36"/>
    <p:sldId id="31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4D26"/>
    <a:srgbClr val="4C683C"/>
    <a:srgbClr val="465359"/>
    <a:srgbClr val="A5B592"/>
    <a:srgbClr val="CC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229" autoAdjust="0"/>
  </p:normalViewPr>
  <p:slideViewPr>
    <p:cSldViewPr snapToGrid="0">
      <p:cViewPr varScale="1">
        <p:scale>
          <a:sx n="106" d="100"/>
          <a:sy n="106" d="100"/>
        </p:scale>
        <p:origin x="61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B51A52-C765-4722-8B50-27FB7051861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5928D0-A21E-4264-9203-0449D8D6E548}">
      <dgm:prSet phldrT="[Text]"/>
      <dgm:spPr/>
      <dgm:t>
        <a:bodyPr/>
        <a:lstStyle/>
        <a:p>
          <a:r>
            <a:rPr lang="en-US" dirty="0"/>
            <a:t>Hiring Documents</a:t>
          </a:r>
        </a:p>
      </dgm:t>
    </dgm:pt>
    <dgm:pt modelId="{DCB85100-949B-45D7-A1A5-BE3684E8E577}" type="parTrans" cxnId="{2E9C44EC-DEF5-49CA-8E33-D7C6365DBE1A}">
      <dgm:prSet/>
      <dgm:spPr/>
      <dgm:t>
        <a:bodyPr/>
        <a:lstStyle/>
        <a:p>
          <a:endParaRPr lang="en-US"/>
        </a:p>
      </dgm:t>
    </dgm:pt>
    <dgm:pt modelId="{63E4D419-E022-41D1-B311-80A1EE3CEBC6}" type="sibTrans" cxnId="{2E9C44EC-DEF5-49CA-8E33-D7C6365DBE1A}">
      <dgm:prSet/>
      <dgm:spPr/>
      <dgm:t>
        <a:bodyPr/>
        <a:lstStyle/>
        <a:p>
          <a:endParaRPr lang="en-US"/>
        </a:p>
      </dgm:t>
    </dgm:pt>
    <dgm:pt modelId="{AD1FA4C3-63B2-4D59-A708-0D45DE4EB129}">
      <dgm:prSet phldrT="[Text]"/>
      <dgm:spPr/>
      <dgm:t>
        <a:bodyPr/>
        <a:lstStyle/>
        <a:p>
          <a:r>
            <a:rPr lang="en-US" dirty="0"/>
            <a:t>FEHB/Internal Forms</a:t>
          </a:r>
        </a:p>
      </dgm:t>
    </dgm:pt>
    <dgm:pt modelId="{C5626672-A9A8-4F57-9B31-9BEB7B82045D}" type="parTrans" cxnId="{5801FA99-9273-4E34-8F4D-67D0F95D07F0}">
      <dgm:prSet/>
      <dgm:spPr/>
      <dgm:t>
        <a:bodyPr/>
        <a:lstStyle/>
        <a:p>
          <a:endParaRPr lang="en-US"/>
        </a:p>
      </dgm:t>
    </dgm:pt>
    <dgm:pt modelId="{092A797F-34FA-4452-9B87-1A14AD42059D}" type="sibTrans" cxnId="{5801FA99-9273-4E34-8F4D-67D0F95D07F0}">
      <dgm:prSet/>
      <dgm:spPr/>
      <dgm:t>
        <a:bodyPr/>
        <a:lstStyle/>
        <a:p>
          <a:endParaRPr lang="en-US"/>
        </a:p>
      </dgm:t>
    </dgm:pt>
    <dgm:pt modelId="{5D097193-8179-4A7D-BAD3-04EA99A28E54}">
      <dgm:prSet phldrT="[Text]"/>
      <dgm:spPr/>
      <dgm:t>
        <a:bodyPr/>
        <a:lstStyle/>
        <a:p>
          <a:r>
            <a:rPr lang="en-US" dirty="0"/>
            <a:t>Batch Memo/OF-288</a:t>
          </a:r>
        </a:p>
      </dgm:t>
    </dgm:pt>
    <dgm:pt modelId="{99BD292F-AE81-405A-BA6F-534FAD811669}" type="parTrans" cxnId="{9883A887-520E-4F21-AAD1-C471EDA93D54}">
      <dgm:prSet/>
      <dgm:spPr/>
      <dgm:t>
        <a:bodyPr/>
        <a:lstStyle/>
        <a:p>
          <a:endParaRPr lang="en-US"/>
        </a:p>
      </dgm:t>
    </dgm:pt>
    <dgm:pt modelId="{97AF17B5-C02E-4877-B201-DA22A853045D}" type="sibTrans" cxnId="{9883A887-520E-4F21-AAD1-C471EDA93D54}">
      <dgm:prSet/>
      <dgm:spPr/>
      <dgm:t>
        <a:bodyPr/>
        <a:lstStyle/>
        <a:p>
          <a:endParaRPr lang="en-US"/>
        </a:p>
      </dgm:t>
    </dgm:pt>
    <dgm:pt modelId="{DB2AEEE4-1669-49FF-B389-9D168E67FC17}">
      <dgm:prSet phldrT="[Text]"/>
      <dgm:spPr/>
      <dgm:t>
        <a:bodyPr/>
        <a:lstStyle/>
        <a:p>
          <a:r>
            <a:rPr lang="en-US" dirty="0"/>
            <a:t>Travel Reimbursement</a:t>
          </a:r>
        </a:p>
      </dgm:t>
    </dgm:pt>
    <dgm:pt modelId="{313630F4-9B3E-4B2F-8BE5-6120FC2AC9FC}" type="parTrans" cxnId="{4FFD72B1-E053-4F2C-A155-47EEB7E652BC}">
      <dgm:prSet/>
      <dgm:spPr/>
      <dgm:t>
        <a:bodyPr/>
        <a:lstStyle/>
        <a:p>
          <a:endParaRPr lang="en-US"/>
        </a:p>
      </dgm:t>
    </dgm:pt>
    <dgm:pt modelId="{C340AE83-67BB-4699-B202-8C9DEA701C53}" type="sibTrans" cxnId="{4FFD72B1-E053-4F2C-A155-47EEB7E652BC}">
      <dgm:prSet/>
      <dgm:spPr/>
      <dgm:t>
        <a:bodyPr/>
        <a:lstStyle/>
        <a:p>
          <a:endParaRPr lang="en-US"/>
        </a:p>
      </dgm:t>
    </dgm:pt>
    <dgm:pt modelId="{B9B41195-690A-4BF6-A5BD-C641A038BE74}">
      <dgm:prSet phldrT="[Text]"/>
      <dgm:spPr/>
      <dgm:t>
        <a:bodyPr/>
        <a:lstStyle/>
        <a:p>
          <a:r>
            <a:rPr lang="en-US" dirty="0"/>
            <a:t>Emailing Documents</a:t>
          </a:r>
        </a:p>
      </dgm:t>
    </dgm:pt>
    <dgm:pt modelId="{8B65B501-A1CC-4763-A2F3-8618B9CE79F5}" type="parTrans" cxnId="{1677E91E-21C3-4149-8032-E6D67DE8738F}">
      <dgm:prSet/>
      <dgm:spPr/>
      <dgm:t>
        <a:bodyPr/>
        <a:lstStyle/>
        <a:p>
          <a:endParaRPr lang="en-US"/>
        </a:p>
      </dgm:t>
    </dgm:pt>
    <dgm:pt modelId="{9CAD9D3F-DA7C-484D-BB2F-9530E57CF7D4}" type="sibTrans" cxnId="{1677E91E-21C3-4149-8032-E6D67DE8738F}">
      <dgm:prSet/>
      <dgm:spPr/>
      <dgm:t>
        <a:bodyPr/>
        <a:lstStyle/>
        <a:p>
          <a:endParaRPr lang="en-US"/>
        </a:p>
      </dgm:t>
    </dgm:pt>
    <dgm:pt modelId="{10D10AF3-0063-4128-8F8D-070C28580A61}" type="pres">
      <dgm:prSet presAssocID="{BDB51A52-C765-4722-8B50-27FB7051861D}" presName="linear" presStyleCnt="0">
        <dgm:presLayoutVars>
          <dgm:dir/>
          <dgm:animLvl val="lvl"/>
          <dgm:resizeHandles val="exact"/>
        </dgm:presLayoutVars>
      </dgm:prSet>
      <dgm:spPr/>
    </dgm:pt>
    <dgm:pt modelId="{0B0B5FAE-32E6-4ABD-B146-B89D5895398C}" type="pres">
      <dgm:prSet presAssocID="{B9B41195-690A-4BF6-A5BD-C641A038BE74}" presName="parentLin" presStyleCnt="0"/>
      <dgm:spPr/>
    </dgm:pt>
    <dgm:pt modelId="{660E012B-19E5-4CF9-9D97-E930F74DCF5C}" type="pres">
      <dgm:prSet presAssocID="{B9B41195-690A-4BF6-A5BD-C641A038BE74}" presName="parentLeftMargin" presStyleLbl="node1" presStyleIdx="0" presStyleCnt="5"/>
      <dgm:spPr/>
    </dgm:pt>
    <dgm:pt modelId="{97B048A3-EDAE-4337-A7D7-0C745EFF95AB}" type="pres">
      <dgm:prSet presAssocID="{B9B41195-690A-4BF6-A5BD-C641A038BE74}" presName="parentText" presStyleLbl="node1" presStyleIdx="0" presStyleCnt="5" custLinFactX="7143" custLinFactNeighborX="100000" custLinFactNeighborY="-1917">
        <dgm:presLayoutVars>
          <dgm:chMax val="0"/>
          <dgm:bulletEnabled val="1"/>
        </dgm:presLayoutVars>
      </dgm:prSet>
      <dgm:spPr/>
    </dgm:pt>
    <dgm:pt modelId="{E92ED750-F975-45B5-8E62-1B7160511334}" type="pres">
      <dgm:prSet presAssocID="{B9B41195-690A-4BF6-A5BD-C641A038BE74}" presName="negativeSpace" presStyleCnt="0"/>
      <dgm:spPr/>
    </dgm:pt>
    <dgm:pt modelId="{A50F490E-EF7A-44F4-B0AC-7FAF1352A671}" type="pres">
      <dgm:prSet presAssocID="{B9B41195-690A-4BF6-A5BD-C641A038BE74}" presName="childText" presStyleLbl="conFgAcc1" presStyleIdx="0" presStyleCnt="5">
        <dgm:presLayoutVars>
          <dgm:bulletEnabled val="1"/>
        </dgm:presLayoutVars>
      </dgm:prSet>
      <dgm:spPr/>
    </dgm:pt>
    <dgm:pt modelId="{AAE2ED6D-9AE4-4942-A4D9-C5BA67FB245D}" type="pres">
      <dgm:prSet presAssocID="{9CAD9D3F-DA7C-484D-BB2F-9530E57CF7D4}" presName="spaceBetweenRectangles" presStyleCnt="0"/>
      <dgm:spPr/>
    </dgm:pt>
    <dgm:pt modelId="{4484F151-2BBD-4434-9E9E-F113DA446C71}" type="pres">
      <dgm:prSet presAssocID="{A05928D0-A21E-4264-9203-0449D8D6E548}" presName="parentLin" presStyleCnt="0"/>
      <dgm:spPr/>
    </dgm:pt>
    <dgm:pt modelId="{D272A54B-FA67-4B79-8483-7480C338557E}" type="pres">
      <dgm:prSet presAssocID="{A05928D0-A21E-4264-9203-0449D8D6E548}" presName="parentLeftMargin" presStyleLbl="node1" presStyleIdx="0" presStyleCnt="5"/>
      <dgm:spPr/>
    </dgm:pt>
    <dgm:pt modelId="{E97B7D42-AA9E-4585-92AB-DE822694D17D}" type="pres">
      <dgm:prSet presAssocID="{A05928D0-A21E-4264-9203-0449D8D6E548}" presName="parentText" presStyleLbl="node1" presStyleIdx="1" presStyleCnt="5" custLinFactX="7436" custLinFactNeighborX="100000" custLinFactNeighborY="1665">
        <dgm:presLayoutVars>
          <dgm:chMax val="0"/>
          <dgm:bulletEnabled val="1"/>
        </dgm:presLayoutVars>
      </dgm:prSet>
      <dgm:spPr/>
    </dgm:pt>
    <dgm:pt modelId="{52158BEF-918F-421D-8CFB-F77085713F78}" type="pres">
      <dgm:prSet presAssocID="{A05928D0-A21E-4264-9203-0449D8D6E548}" presName="negativeSpace" presStyleCnt="0"/>
      <dgm:spPr/>
    </dgm:pt>
    <dgm:pt modelId="{43FADE27-AB48-4297-BF65-399A72DBCFE3}" type="pres">
      <dgm:prSet presAssocID="{A05928D0-A21E-4264-9203-0449D8D6E548}" presName="childText" presStyleLbl="conFgAcc1" presStyleIdx="1" presStyleCnt="5">
        <dgm:presLayoutVars>
          <dgm:bulletEnabled val="1"/>
        </dgm:presLayoutVars>
      </dgm:prSet>
      <dgm:spPr/>
    </dgm:pt>
    <dgm:pt modelId="{B6CB3864-15E1-4488-A139-E1F46E2D5354}" type="pres">
      <dgm:prSet presAssocID="{63E4D419-E022-41D1-B311-80A1EE3CEBC6}" presName="spaceBetweenRectangles" presStyleCnt="0"/>
      <dgm:spPr/>
    </dgm:pt>
    <dgm:pt modelId="{EEBD5074-B84C-4C7B-B208-A58FD5882CBB}" type="pres">
      <dgm:prSet presAssocID="{AD1FA4C3-63B2-4D59-A708-0D45DE4EB129}" presName="parentLin" presStyleCnt="0"/>
      <dgm:spPr/>
    </dgm:pt>
    <dgm:pt modelId="{8965122B-FE4F-447B-83F4-1D794568F518}" type="pres">
      <dgm:prSet presAssocID="{AD1FA4C3-63B2-4D59-A708-0D45DE4EB129}" presName="parentLeftMargin" presStyleLbl="node1" presStyleIdx="1" presStyleCnt="5"/>
      <dgm:spPr/>
    </dgm:pt>
    <dgm:pt modelId="{B55ACD30-DC23-41C3-85DA-A63487AE1BF9}" type="pres">
      <dgm:prSet presAssocID="{AD1FA4C3-63B2-4D59-A708-0D45DE4EB129}" presName="parentText" presStyleLbl="node1" presStyleIdx="2" presStyleCnt="5" custLinFactX="8305" custLinFactNeighborX="100000" custLinFactNeighborY="-1916">
        <dgm:presLayoutVars>
          <dgm:chMax val="0"/>
          <dgm:bulletEnabled val="1"/>
        </dgm:presLayoutVars>
      </dgm:prSet>
      <dgm:spPr/>
    </dgm:pt>
    <dgm:pt modelId="{3DED74E9-32FC-49D1-8AC4-ED9B4380A480}" type="pres">
      <dgm:prSet presAssocID="{AD1FA4C3-63B2-4D59-A708-0D45DE4EB129}" presName="negativeSpace" presStyleCnt="0"/>
      <dgm:spPr/>
    </dgm:pt>
    <dgm:pt modelId="{53056954-F3A2-498E-9F2C-D09B5280E9FF}" type="pres">
      <dgm:prSet presAssocID="{AD1FA4C3-63B2-4D59-A708-0D45DE4EB129}" presName="childText" presStyleLbl="conFgAcc1" presStyleIdx="2" presStyleCnt="5">
        <dgm:presLayoutVars>
          <dgm:bulletEnabled val="1"/>
        </dgm:presLayoutVars>
      </dgm:prSet>
      <dgm:spPr/>
    </dgm:pt>
    <dgm:pt modelId="{89A0728D-C8F4-4697-A582-794E60DDF304}" type="pres">
      <dgm:prSet presAssocID="{092A797F-34FA-4452-9B87-1A14AD42059D}" presName="spaceBetweenRectangles" presStyleCnt="0"/>
      <dgm:spPr/>
    </dgm:pt>
    <dgm:pt modelId="{A9D787AD-0895-4CD7-AEE6-4CE1B9886414}" type="pres">
      <dgm:prSet presAssocID="{5D097193-8179-4A7D-BAD3-04EA99A28E54}" presName="parentLin" presStyleCnt="0"/>
      <dgm:spPr/>
    </dgm:pt>
    <dgm:pt modelId="{18A7CBA9-B889-40BD-AE4D-66FD84DDCFFF}" type="pres">
      <dgm:prSet presAssocID="{5D097193-8179-4A7D-BAD3-04EA99A28E54}" presName="parentLeftMargin" presStyleLbl="node1" presStyleIdx="2" presStyleCnt="5"/>
      <dgm:spPr/>
    </dgm:pt>
    <dgm:pt modelId="{02B427DC-9E94-4461-B492-BD70A3EF079D}" type="pres">
      <dgm:prSet presAssocID="{5D097193-8179-4A7D-BAD3-04EA99A28E54}" presName="parentText" presStyleLbl="node1" presStyleIdx="3" presStyleCnt="5" custLinFactX="7436" custLinFactNeighborX="100000" custLinFactNeighborY="-1665">
        <dgm:presLayoutVars>
          <dgm:chMax val="0"/>
          <dgm:bulletEnabled val="1"/>
        </dgm:presLayoutVars>
      </dgm:prSet>
      <dgm:spPr/>
    </dgm:pt>
    <dgm:pt modelId="{6661227D-8345-4BE1-8000-B1E39CB08D96}" type="pres">
      <dgm:prSet presAssocID="{5D097193-8179-4A7D-BAD3-04EA99A28E54}" presName="negativeSpace" presStyleCnt="0"/>
      <dgm:spPr/>
    </dgm:pt>
    <dgm:pt modelId="{E4231EFA-6302-4C29-8B59-95BA9EC7B889}" type="pres">
      <dgm:prSet presAssocID="{5D097193-8179-4A7D-BAD3-04EA99A28E54}" presName="childText" presStyleLbl="conFgAcc1" presStyleIdx="3" presStyleCnt="5">
        <dgm:presLayoutVars>
          <dgm:bulletEnabled val="1"/>
        </dgm:presLayoutVars>
      </dgm:prSet>
      <dgm:spPr/>
    </dgm:pt>
    <dgm:pt modelId="{AA91B1A3-555F-42FE-8736-0CA30712EDE7}" type="pres">
      <dgm:prSet presAssocID="{97AF17B5-C02E-4877-B201-DA22A853045D}" presName="spaceBetweenRectangles" presStyleCnt="0"/>
      <dgm:spPr/>
    </dgm:pt>
    <dgm:pt modelId="{314F27A6-5119-437E-8730-94D0F5912C4D}" type="pres">
      <dgm:prSet presAssocID="{DB2AEEE4-1669-49FF-B389-9D168E67FC17}" presName="parentLin" presStyleCnt="0"/>
      <dgm:spPr/>
    </dgm:pt>
    <dgm:pt modelId="{5AD5158F-1C96-4DBA-9313-4BC69DF973F1}" type="pres">
      <dgm:prSet presAssocID="{DB2AEEE4-1669-49FF-B389-9D168E67FC17}" presName="parentLeftMargin" presStyleLbl="node1" presStyleIdx="3" presStyleCnt="5"/>
      <dgm:spPr/>
    </dgm:pt>
    <dgm:pt modelId="{0F438047-E952-4931-BC2F-7EC7AC9A9CFD}" type="pres">
      <dgm:prSet presAssocID="{DB2AEEE4-1669-49FF-B389-9D168E67FC17}" presName="parentText" presStyleLbl="node1" presStyleIdx="4" presStyleCnt="5" custLinFactX="7902" custLinFactNeighborX="100000" custLinFactNeighborY="6661">
        <dgm:presLayoutVars>
          <dgm:chMax val="0"/>
          <dgm:bulletEnabled val="1"/>
        </dgm:presLayoutVars>
      </dgm:prSet>
      <dgm:spPr/>
    </dgm:pt>
    <dgm:pt modelId="{FF37065F-5FBA-4847-A3FD-E49E334590C4}" type="pres">
      <dgm:prSet presAssocID="{DB2AEEE4-1669-49FF-B389-9D168E67FC17}" presName="negativeSpace" presStyleCnt="0"/>
      <dgm:spPr/>
    </dgm:pt>
    <dgm:pt modelId="{25763EE3-1C15-45AC-8320-8DB16716A999}" type="pres">
      <dgm:prSet presAssocID="{DB2AEEE4-1669-49FF-B389-9D168E67FC1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3E4FD1C-E01E-433C-B5A8-2DB137FBDCE6}" type="presOf" srcId="{B9B41195-690A-4BF6-A5BD-C641A038BE74}" destId="{97B048A3-EDAE-4337-A7D7-0C745EFF95AB}" srcOrd="1" destOrd="0" presId="urn:microsoft.com/office/officeart/2005/8/layout/list1"/>
    <dgm:cxn modelId="{1677E91E-21C3-4149-8032-E6D67DE8738F}" srcId="{BDB51A52-C765-4722-8B50-27FB7051861D}" destId="{B9B41195-690A-4BF6-A5BD-C641A038BE74}" srcOrd="0" destOrd="0" parTransId="{8B65B501-A1CC-4763-A2F3-8618B9CE79F5}" sibTransId="{9CAD9D3F-DA7C-484D-BB2F-9530E57CF7D4}"/>
    <dgm:cxn modelId="{B03E1020-0784-4DDE-9082-DF0F58C50682}" type="presOf" srcId="{AD1FA4C3-63B2-4D59-A708-0D45DE4EB129}" destId="{8965122B-FE4F-447B-83F4-1D794568F518}" srcOrd="0" destOrd="0" presId="urn:microsoft.com/office/officeart/2005/8/layout/list1"/>
    <dgm:cxn modelId="{4986DE2D-DCF7-4D12-AA63-5DD46D94BDC9}" type="presOf" srcId="{DB2AEEE4-1669-49FF-B389-9D168E67FC17}" destId="{5AD5158F-1C96-4DBA-9313-4BC69DF973F1}" srcOrd="0" destOrd="0" presId="urn:microsoft.com/office/officeart/2005/8/layout/list1"/>
    <dgm:cxn modelId="{71BBF364-BF1F-4FCD-AD62-928E8995015A}" type="presOf" srcId="{AD1FA4C3-63B2-4D59-A708-0D45DE4EB129}" destId="{B55ACD30-DC23-41C3-85DA-A63487AE1BF9}" srcOrd="1" destOrd="0" presId="urn:microsoft.com/office/officeart/2005/8/layout/list1"/>
    <dgm:cxn modelId="{813E9852-2540-4ACF-BAA1-78B2772A2BEC}" type="presOf" srcId="{5D097193-8179-4A7D-BAD3-04EA99A28E54}" destId="{02B427DC-9E94-4461-B492-BD70A3EF079D}" srcOrd="1" destOrd="0" presId="urn:microsoft.com/office/officeart/2005/8/layout/list1"/>
    <dgm:cxn modelId="{E8663574-9495-42E1-8094-3094300ADF93}" type="presOf" srcId="{B9B41195-690A-4BF6-A5BD-C641A038BE74}" destId="{660E012B-19E5-4CF9-9D97-E930F74DCF5C}" srcOrd="0" destOrd="0" presId="urn:microsoft.com/office/officeart/2005/8/layout/list1"/>
    <dgm:cxn modelId="{14019182-5205-4CCF-AF26-118CF4E74DD8}" type="presOf" srcId="{DB2AEEE4-1669-49FF-B389-9D168E67FC17}" destId="{0F438047-E952-4931-BC2F-7EC7AC9A9CFD}" srcOrd="1" destOrd="0" presId="urn:microsoft.com/office/officeart/2005/8/layout/list1"/>
    <dgm:cxn modelId="{9883A887-520E-4F21-AAD1-C471EDA93D54}" srcId="{BDB51A52-C765-4722-8B50-27FB7051861D}" destId="{5D097193-8179-4A7D-BAD3-04EA99A28E54}" srcOrd="3" destOrd="0" parTransId="{99BD292F-AE81-405A-BA6F-534FAD811669}" sibTransId="{97AF17B5-C02E-4877-B201-DA22A853045D}"/>
    <dgm:cxn modelId="{BAA9FF90-A2E8-4D96-ACCC-F813506C46F8}" type="presOf" srcId="{5D097193-8179-4A7D-BAD3-04EA99A28E54}" destId="{18A7CBA9-B889-40BD-AE4D-66FD84DDCFFF}" srcOrd="0" destOrd="0" presId="urn:microsoft.com/office/officeart/2005/8/layout/list1"/>
    <dgm:cxn modelId="{EE8E8E98-32C6-439A-A948-98BA7984F349}" type="presOf" srcId="{BDB51A52-C765-4722-8B50-27FB7051861D}" destId="{10D10AF3-0063-4128-8F8D-070C28580A61}" srcOrd="0" destOrd="0" presId="urn:microsoft.com/office/officeart/2005/8/layout/list1"/>
    <dgm:cxn modelId="{5801FA99-9273-4E34-8F4D-67D0F95D07F0}" srcId="{BDB51A52-C765-4722-8B50-27FB7051861D}" destId="{AD1FA4C3-63B2-4D59-A708-0D45DE4EB129}" srcOrd="2" destOrd="0" parTransId="{C5626672-A9A8-4F57-9B31-9BEB7B82045D}" sibTransId="{092A797F-34FA-4452-9B87-1A14AD42059D}"/>
    <dgm:cxn modelId="{6722479D-51C8-414B-A0AB-6D48336B56A4}" type="presOf" srcId="{A05928D0-A21E-4264-9203-0449D8D6E548}" destId="{E97B7D42-AA9E-4585-92AB-DE822694D17D}" srcOrd="1" destOrd="0" presId="urn:microsoft.com/office/officeart/2005/8/layout/list1"/>
    <dgm:cxn modelId="{4FFD72B1-E053-4F2C-A155-47EEB7E652BC}" srcId="{BDB51A52-C765-4722-8B50-27FB7051861D}" destId="{DB2AEEE4-1669-49FF-B389-9D168E67FC17}" srcOrd="4" destOrd="0" parTransId="{313630F4-9B3E-4B2F-8BE5-6120FC2AC9FC}" sibTransId="{C340AE83-67BB-4699-B202-8C9DEA701C53}"/>
    <dgm:cxn modelId="{53AE42C6-BA64-441F-964D-E5FE5A10E6A5}" type="presOf" srcId="{A05928D0-A21E-4264-9203-0449D8D6E548}" destId="{D272A54B-FA67-4B79-8483-7480C338557E}" srcOrd="0" destOrd="0" presId="urn:microsoft.com/office/officeart/2005/8/layout/list1"/>
    <dgm:cxn modelId="{2E9C44EC-DEF5-49CA-8E33-D7C6365DBE1A}" srcId="{BDB51A52-C765-4722-8B50-27FB7051861D}" destId="{A05928D0-A21E-4264-9203-0449D8D6E548}" srcOrd="1" destOrd="0" parTransId="{DCB85100-949B-45D7-A1A5-BE3684E8E577}" sibTransId="{63E4D419-E022-41D1-B311-80A1EE3CEBC6}"/>
    <dgm:cxn modelId="{78E67444-3B55-4D3D-B4CF-7C9FFFE8C576}" type="presParOf" srcId="{10D10AF3-0063-4128-8F8D-070C28580A61}" destId="{0B0B5FAE-32E6-4ABD-B146-B89D5895398C}" srcOrd="0" destOrd="0" presId="urn:microsoft.com/office/officeart/2005/8/layout/list1"/>
    <dgm:cxn modelId="{F9636B98-957C-49A8-9DDC-C82B7859144F}" type="presParOf" srcId="{0B0B5FAE-32E6-4ABD-B146-B89D5895398C}" destId="{660E012B-19E5-4CF9-9D97-E930F74DCF5C}" srcOrd="0" destOrd="0" presId="urn:microsoft.com/office/officeart/2005/8/layout/list1"/>
    <dgm:cxn modelId="{90E1C055-4C37-4CA3-A170-EAB7D5EC8AC0}" type="presParOf" srcId="{0B0B5FAE-32E6-4ABD-B146-B89D5895398C}" destId="{97B048A3-EDAE-4337-A7D7-0C745EFF95AB}" srcOrd="1" destOrd="0" presId="urn:microsoft.com/office/officeart/2005/8/layout/list1"/>
    <dgm:cxn modelId="{BA7C51C6-A06A-445F-9530-FDEF3464EDD6}" type="presParOf" srcId="{10D10AF3-0063-4128-8F8D-070C28580A61}" destId="{E92ED750-F975-45B5-8E62-1B7160511334}" srcOrd="1" destOrd="0" presId="urn:microsoft.com/office/officeart/2005/8/layout/list1"/>
    <dgm:cxn modelId="{9F7B4D4E-698C-4795-9002-EB2C4706A707}" type="presParOf" srcId="{10D10AF3-0063-4128-8F8D-070C28580A61}" destId="{A50F490E-EF7A-44F4-B0AC-7FAF1352A671}" srcOrd="2" destOrd="0" presId="urn:microsoft.com/office/officeart/2005/8/layout/list1"/>
    <dgm:cxn modelId="{44143D99-B080-49E0-93B8-6F3A3384E26D}" type="presParOf" srcId="{10D10AF3-0063-4128-8F8D-070C28580A61}" destId="{AAE2ED6D-9AE4-4942-A4D9-C5BA67FB245D}" srcOrd="3" destOrd="0" presId="urn:microsoft.com/office/officeart/2005/8/layout/list1"/>
    <dgm:cxn modelId="{152C49B4-98A2-4761-B2F5-2C5F22E248FF}" type="presParOf" srcId="{10D10AF3-0063-4128-8F8D-070C28580A61}" destId="{4484F151-2BBD-4434-9E9E-F113DA446C71}" srcOrd="4" destOrd="0" presId="urn:microsoft.com/office/officeart/2005/8/layout/list1"/>
    <dgm:cxn modelId="{23FE4DEF-FA12-47C5-A7A2-9AA29C5348D8}" type="presParOf" srcId="{4484F151-2BBD-4434-9E9E-F113DA446C71}" destId="{D272A54B-FA67-4B79-8483-7480C338557E}" srcOrd="0" destOrd="0" presId="urn:microsoft.com/office/officeart/2005/8/layout/list1"/>
    <dgm:cxn modelId="{7205AB93-2805-4A71-8428-3811D8D481CF}" type="presParOf" srcId="{4484F151-2BBD-4434-9E9E-F113DA446C71}" destId="{E97B7D42-AA9E-4585-92AB-DE822694D17D}" srcOrd="1" destOrd="0" presId="urn:microsoft.com/office/officeart/2005/8/layout/list1"/>
    <dgm:cxn modelId="{14CE1E4B-8B66-4363-996A-AE670B62E8D4}" type="presParOf" srcId="{10D10AF3-0063-4128-8F8D-070C28580A61}" destId="{52158BEF-918F-421D-8CFB-F77085713F78}" srcOrd="5" destOrd="0" presId="urn:microsoft.com/office/officeart/2005/8/layout/list1"/>
    <dgm:cxn modelId="{A786751D-46D3-48D5-934C-D70D4CBFF9E8}" type="presParOf" srcId="{10D10AF3-0063-4128-8F8D-070C28580A61}" destId="{43FADE27-AB48-4297-BF65-399A72DBCFE3}" srcOrd="6" destOrd="0" presId="urn:microsoft.com/office/officeart/2005/8/layout/list1"/>
    <dgm:cxn modelId="{461A6449-2EE6-4A47-8664-182407880967}" type="presParOf" srcId="{10D10AF3-0063-4128-8F8D-070C28580A61}" destId="{B6CB3864-15E1-4488-A139-E1F46E2D5354}" srcOrd="7" destOrd="0" presId="urn:microsoft.com/office/officeart/2005/8/layout/list1"/>
    <dgm:cxn modelId="{303C3066-573B-4930-9DD4-6235FBC25DAF}" type="presParOf" srcId="{10D10AF3-0063-4128-8F8D-070C28580A61}" destId="{EEBD5074-B84C-4C7B-B208-A58FD5882CBB}" srcOrd="8" destOrd="0" presId="urn:microsoft.com/office/officeart/2005/8/layout/list1"/>
    <dgm:cxn modelId="{D7048B2C-8F78-4C73-89B9-49281DB92DDB}" type="presParOf" srcId="{EEBD5074-B84C-4C7B-B208-A58FD5882CBB}" destId="{8965122B-FE4F-447B-83F4-1D794568F518}" srcOrd="0" destOrd="0" presId="urn:microsoft.com/office/officeart/2005/8/layout/list1"/>
    <dgm:cxn modelId="{0B434BB5-A76B-4A97-9239-330D8AC8975F}" type="presParOf" srcId="{EEBD5074-B84C-4C7B-B208-A58FD5882CBB}" destId="{B55ACD30-DC23-41C3-85DA-A63487AE1BF9}" srcOrd="1" destOrd="0" presId="urn:microsoft.com/office/officeart/2005/8/layout/list1"/>
    <dgm:cxn modelId="{0C7BD0B8-ACB9-4932-9A15-39CD6EEB7F4E}" type="presParOf" srcId="{10D10AF3-0063-4128-8F8D-070C28580A61}" destId="{3DED74E9-32FC-49D1-8AC4-ED9B4380A480}" srcOrd="9" destOrd="0" presId="urn:microsoft.com/office/officeart/2005/8/layout/list1"/>
    <dgm:cxn modelId="{AD516AEE-B361-4972-A82C-F35EF7989E72}" type="presParOf" srcId="{10D10AF3-0063-4128-8F8D-070C28580A61}" destId="{53056954-F3A2-498E-9F2C-D09B5280E9FF}" srcOrd="10" destOrd="0" presId="urn:microsoft.com/office/officeart/2005/8/layout/list1"/>
    <dgm:cxn modelId="{7E1EEB56-D92D-42A5-9A65-1B240C8D79EF}" type="presParOf" srcId="{10D10AF3-0063-4128-8F8D-070C28580A61}" destId="{89A0728D-C8F4-4697-A582-794E60DDF304}" srcOrd="11" destOrd="0" presId="urn:microsoft.com/office/officeart/2005/8/layout/list1"/>
    <dgm:cxn modelId="{0231810D-7E11-4977-9A5D-66CA0B8B953F}" type="presParOf" srcId="{10D10AF3-0063-4128-8F8D-070C28580A61}" destId="{A9D787AD-0895-4CD7-AEE6-4CE1B9886414}" srcOrd="12" destOrd="0" presId="urn:microsoft.com/office/officeart/2005/8/layout/list1"/>
    <dgm:cxn modelId="{3A0DC415-03B0-40A1-B728-EE409D9AF57E}" type="presParOf" srcId="{A9D787AD-0895-4CD7-AEE6-4CE1B9886414}" destId="{18A7CBA9-B889-40BD-AE4D-66FD84DDCFFF}" srcOrd="0" destOrd="0" presId="urn:microsoft.com/office/officeart/2005/8/layout/list1"/>
    <dgm:cxn modelId="{6B309CB4-D622-4CF3-8ADE-3DB2AA855A78}" type="presParOf" srcId="{A9D787AD-0895-4CD7-AEE6-4CE1B9886414}" destId="{02B427DC-9E94-4461-B492-BD70A3EF079D}" srcOrd="1" destOrd="0" presId="urn:microsoft.com/office/officeart/2005/8/layout/list1"/>
    <dgm:cxn modelId="{EDBA831E-8D30-4B75-999F-45162757FE59}" type="presParOf" srcId="{10D10AF3-0063-4128-8F8D-070C28580A61}" destId="{6661227D-8345-4BE1-8000-B1E39CB08D96}" srcOrd="13" destOrd="0" presId="urn:microsoft.com/office/officeart/2005/8/layout/list1"/>
    <dgm:cxn modelId="{E4BA9278-8888-46E7-8E61-856C3A40CCEB}" type="presParOf" srcId="{10D10AF3-0063-4128-8F8D-070C28580A61}" destId="{E4231EFA-6302-4C29-8B59-95BA9EC7B889}" srcOrd="14" destOrd="0" presId="urn:microsoft.com/office/officeart/2005/8/layout/list1"/>
    <dgm:cxn modelId="{48CE0594-4397-412E-B433-5AA2CBE95AF2}" type="presParOf" srcId="{10D10AF3-0063-4128-8F8D-070C28580A61}" destId="{AA91B1A3-555F-42FE-8736-0CA30712EDE7}" srcOrd="15" destOrd="0" presId="urn:microsoft.com/office/officeart/2005/8/layout/list1"/>
    <dgm:cxn modelId="{CF87C0C9-AD05-4AFD-BFFD-BA50D4825862}" type="presParOf" srcId="{10D10AF3-0063-4128-8F8D-070C28580A61}" destId="{314F27A6-5119-437E-8730-94D0F5912C4D}" srcOrd="16" destOrd="0" presId="urn:microsoft.com/office/officeart/2005/8/layout/list1"/>
    <dgm:cxn modelId="{8E950156-4067-47F1-91C0-9944A79BC3A6}" type="presParOf" srcId="{314F27A6-5119-437E-8730-94D0F5912C4D}" destId="{5AD5158F-1C96-4DBA-9313-4BC69DF973F1}" srcOrd="0" destOrd="0" presId="urn:microsoft.com/office/officeart/2005/8/layout/list1"/>
    <dgm:cxn modelId="{32CC9E81-4649-4133-B791-8BD91475B727}" type="presParOf" srcId="{314F27A6-5119-437E-8730-94D0F5912C4D}" destId="{0F438047-E952-4931-BC2F-7EC7AC9A9CFD}" srcOrd="1" destOrd="0" presId="urn:microsoft.com/office/officeart/2005/8/layout/list1"/>
    <dgm:cxn modelId="{F24C9475-BEC6-42DD-9CAB-ED162905E63B}" type="presParOf" srcId="{10D10AF3-0063-4128-8F8D-070C28580A61}" destId="{FF37065F-5FBA-4847-A3FD-E49E334590C4}" srcOrd="17" destOrd="0" presId="urn:microsoft.com/office/officeart/2005/8/layout/list1"/>
    <dgm:cxn modelId="{AD828208-2A07-4084-9F13-AAD7CF997A5B}" type="presParOf" srcId="{10D10AF3-0063-4128-8F8D-070C28580A61}" destId="{25763EE3-1C15-45AC-8320-8DB16716A99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Document verification of the identity &amp; employment authorization of each new employee (citizen and non-citizen) to work in the United States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Lucida Sans Unicode"/>
              <a:ea typeface="+mn-ea"/>
              <a:cs typeface="+mn-cs"/>
            </a:rPr>
            <a:t>.</a:t>
          </a:r>
          <a:endParaRPr lang="en-US" sz="1400" dirty="0"/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F05611F0-8256-4954-B6CB-ED6B4F2DD397}">
      <dgm:prSet custT="1"/>
      <dgm:spPr/>
      <dgm:t>
        <a:bodyPr lIns="288000"/>
        <a:lstStyle/>
        <a:p>
          <a:r>
            <a:rPr lang="en-US" sz="15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Employers must ensure newly hired employees complete and sign Section 1 no later than the first day of employment.</a:t>
          </a:r>
          <a:endParaRPr lang="en-US" sz="1500" dirty="0"/>
        </a:p>
      </dgm:t>
    </dgm:pt>
    <dgm:pt modelId="{CD7328D6-9FAE-4506-9BDB-E06A571EC1D4}" type="parTrans" cxnId="{914FACD2-336A-4471-9E99-312B3F8EAB04}">
      <dgm:prSet/>
      <dgm:spPr/>
      <dgm:t>
        <a:bodyPr/>
        <a:lstStyle/>
        <a:p>
          <a:endParaRPr lang="en-US"/>
        </a:p>
      </dgm:t>
    </dgm:pt>
    <dgm:pt modelId="{6BD5265A-8333-420D-BDB2-65F10B3EBD76}" type="sibTrans" cxnId="{914FACD2-336A-4471-9E99-312B3F8EAB04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5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Employers must examine evidence of identity and employment authorization within 3 business days of the employee’s first day of employment.</a:t>
          </a:r>
          <a:endParaRPr lang="en-US" sz="1500" dirty="0"/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C2F8C7F7-44C4-414A-BCCD-56E91DD0A777}">
      <dgm:prSet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 lIns="288000"/>
        <a:lstStyle/>
        <a:p>
          <a:endParaRPr lang="en-US" sz="1500" dirty="0"/>
        </a:p>
      </dgm:t>
    </dgm:pt>
    <dgm:pt modelId="{E6C6DF88-9436-40D7-BA84-18FE896A6151}" type="parTrans" cxnId="{14D43B81-F92D-4CD8-9D1E-78CBF092C750}">
      <dgm:prSet/>
      <dgm:spPr/>
      <dgm:t>
        <a:bodyPr/>
        <a:lstStyle/>
        <a:p>
          <a:endParaRPr lang="en-US"/>
        </a:p>
      </dgm:t>
    </dgm:pt>
    <dgm:pt modelId="{4E39967D-43EF-4F15-814A-2F491D900D43}" type="sibTrans" cxnId="{14D43B81-F92D-4CD8-9D1E-78CBF092C750}">
      <dgm:prSet phldrT="4" phldr="0"/>
      <dgm:spPr/>
      <dgm:t>
        <a:bodyPr/>
        <a:lstStyle/>
        <a:p>
          <a:r>
            <a:rPr lang="en-US" dirty="0"/>
            <a:t>4</a:t>
          </a:r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 custLinFactNeighborX="-371" custLinFactNeighborY="214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9D438F26-CD1B-4D67-AF02-B4D0BD99464E}" type="pres">
      <dgm:prSet presAssocID="{F05611F0-8256-4954-B6CB-ED6B4F2DD397}" presName="compositeNode" presStyleCnt="0">
        <dgm:presLayoutVars>
          <dgm:bulletEnabled val="1"/>
        </dgm:presLayoutVars>
      </dgm:prSet>
      <dgm:spPr/>
    </dgm:pt>
    <dgm:pt modelId="{5C8F9B26-840A-4F96-8D27-2D7E00511C9A}" type="pres">
      <dgm:prSet presAssocID="{F05611F0-8256-4954-B6CB-ED6B4F2DD397}" presName="bgRect" presStyleLbl="bgAccFollowNode1" presStyleIdx="1" presStyleCnt="4"/>
      <dgm:spPr/>
    </dgm:pt>
    <dgm:pt modelId="{DAC041B6-6570-477A-B4C1-5CB7E0EFE0DC}" type="pres">
      <dgm:prSet presAssocID="{6BD5265A-8333-420D-BDB2-65F10B3EBD76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F8ADDB2A-2689-4ACF-8222-B372EB5C8D35}" type="pres">
      <dgm:prSet presAssocID="{F05611F0-8256-4954-B6CB-ED6B4F2DD397}" presName="bottomLine" presStyleLbl="alignNode1" presStyleIdx="3" presStyleCnt="8">
        <dgm:presLayoutVars/>
      </dgm:prSet>
      <dgm:spPr/>
    </dgm:pt>
    <dgm:pt modelId="{36EB2DDF-B510-4B3C-AF9A-757E14A78E4D}" type="pres">
      <dgm:prSet presAssocID="{F05611F0-8256-4954-B6CB-ED6B4F2DD397}" presName="nodeText" presStyleLbl="bgAccFollowNode1" presStyleIdx="1" presStyleCnt="4">
        <dgm:presLayoutVars>
          <dgm:bulletEnabled val="1"/>
        </dgm:presLayoutVars>
      </dgm:prSet>
      <dgm:spPr/>
    </dgm:pt>
    <dgm:pt modelId="{8BDDBF6E-ECE6-4E6A-B0D3-17197BA824D3}" type="pres">
      <dgm:prSet presAssocID="{6BD5265A-8333-420D-BDB2-65F10B3EBD76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A0A34020-1B08-49AD-AD60-D2002D7C7E0A}" type="pres">
      <dgm:prSet presAssocID="{C2F8C7F7-44C4-414A-BCCD-56E91DD0A777}" presName="compositeNode" presStyleCnt="0">
        <dgm:presLayoutVars>
          <dgm:bulletEnabled val="1"/>
        </dgm:presLayoutVars>
      </dgm:prSet>
      <dgm:spPr/>
    </dgm:pt>
    <dgm:pt modelId="{5F8AA2D1-7ADE-4FAB-AB73-E999EB93EDA0}" type="pres">
      <dgm:prSet presAssocID="{C2F8C7F7-44C4-414A-BCCD-56E91DD0A777}" presName="bgRect" presStyleLbl="bgAccFollowNode1" presStyleIdx="3" presStyleCnt="4" custFlipVert="1" custScaleX="44936" custScaleY="32123" custLinFactNeighborX="-1023" custLinFactNeighborY="33192"/>
      <dgm:spPr/>
    </dgm:pt>
    <dgm:pt modelId="{FEC87D35-FF68-4830-9865-7026502B7734}" type="pres">
      <dgm:prSet presAssocID="{4E39967D-43EF-4F15-814A-2F491D900D43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F57AF353-CCB4-4030-9EEE-1DC7B4B0CC7D}" type="pres">
      <dgm:prSet presAssocID="{C2F8C7F7-44C4-414A-BCCD-56E91DD0A777}" presName="bottomLine" presStyleLbl="alignNode1" presStyleIdx="7" presStyleCnt="8">
        <dgm:presLayoutVars/>
      </dgm:prSet>
      <dgm:spPr/>
    </dgm:pt>
    <dgm:pt modelId="{9CC4D03B-B44B-4A64-A041-4758701F1C59}" type="pres">
      <dgm:prSet presAssocID="{C2F8C7F7-44C4-414A-BCCD-56E91DD0A777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A4B80D2D-7E35-421F-8BF9-55B39C33B9BE}" type="presOf" srcId="{A8E2FA08-4DD4-4654-A85D-9A99162D6201}" destId="{82EE2C17-F664-4616-8F76-97637F08E124}" srcOrd="0" destOrd="0" presId="urn:microsoft.com/office/officeart/2016/7/layout/BasicLinearProcessNumbered#1"/>
    <dgm:cxn modelId="{C0185933-A2E8-4CA8-BE2D-4651F528D2DE}" type="presOf" srcId="{2EE95FC5-CD6B-4A50-9262-DC414E16C3EA}" destId="{815671D8-22AE-4967-8461-EBC1C9F97F94}" srcOrd="1" destOrd="0" presId="urn:microsoft.com/office/officeart/2016/7/layout/BasicLinearProcessNumbered#1"/>
    <dgm:cxn modelId="{23907F3B-DE45-45CF-9707-5E4F6F6973DA}" type="presOf" srcId="{D0F07F19-1F50-4B42-A7A0-278DF9D25BB1}" destId="{C09B749D-9CF7-492C-B341-D9553818451B}" srcOrd="0" destOrd="0" presId="urn:microsoft.com/office/officeart/2016/7/layout/BasicLinearProcessNumbered#1"/>
    <dgm:cxn modelId="{AFE8A667-BFCC-42CE-A7FE-3066C60B154E}" type="presOf" srcId="{F05611F0-8256-4954-B6CB-ED6B4F2DD397}" destId="{5C8F9B26-840A-4F96-8D27-2D7E00511C9A}" srcOrd="0" destOrd="0" presId="urn:microsoft.com/office/officeart/2016/7/layout/BasicLinearProcessNumbered#1"/>
    <dgm:cxn modelId="{6C312549-8F7E-4A80-AB71-9D3156BFBF4C}" type="presOf" srcId="{C2F8C7F7-44C4-414A-BCCD-56E91DD0A777}" destId="{5F8AA2D1-7ADE-4FAB-AB73-E999EB93EDA0}" srcOrd="0" destOrd="0" presId="urn:microsoft.com/office/officeart/2016/7/layout/BasicLinearProcessNumbered#1"/>
    <dgm:cxn modelId="{7043076B-C1A0-4D82-B9C2-7389C21548EF}" type="presOf" srcId="{22625139-F93A-4F3F-A7AA-4923A01AEDF3}" destId="{BBF86657-8EAE-46E6-B25A-D2056AE50973}" srcOrd="1" destOrd="0" presId="urn:microsoft.com/office/officeart/2016/7/layout/BasicLinearProcessNumbered#1"/>
    <dgm:cxn modelId="{40CAD671-AB1B-4EF2-BD4C-E4C43639C27E}" type="presOf" srcId="{2EE95FC5-CD6B-4A50-9262-DC414E16C3EA}" destId="{5947A689-FC4A-4FDF-BDDD-890A8474DEF9}" srcOrd="0" destOrd="0" presId="urn:microsoft.com/office/officeart/2016/7/layout/BasicLinearProcessNumbered#1"/>
    <dgm:cxn modelId="{14D43B81-F92D-4CD8-9D1E-78CBF092C750}" srcId="{D0F07F19-1F50-4B42-A7A0-278DF9D25BB1}" destId="{C2F8C7F7-44C4-414A-BCCD-56E91DD0A777}" srcOrd="3" destOrd="0" parTransId="{E6C6DF88-9436-40D7-BA84-18FE896A6151}" sibTransId="{4E39967D-43EF-4F15-814A-2F491D900D43}"/>
    <dgm:cxn modelId="{9CDE7D88-716E-4C97-9A52-FF7131643C5F}" type="presOf" srcId="{F05611F0-8256-4954-B6CB-ED6B4F2DD397}" destId="{36EB2DDF-B510-4B3C-AF9A-757E14A78E4D}" srcOrd="1" destOrd="0" presId="urn:microsoft.com/office/officeart/2016/7/layout/BasicLinearProcessNumbered#1"/>
    <dgm:cxn modelId="{DD5C168A-90C7-41E2-9576-A79BBC6325CE}" type="presOf" srcId="{C99EBBB1-E916-471C-83C9-ABE85B42AC26}" destId="{94E9EF1A-1D07-4210-9402-6C559E90358A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40F5D2CB-DECC-41AF-8388-AD6EA6907126}" type="presOf" srcId="{6BD5265A-8333-420D-BDB2-65F10B3EBD76}" destId="{DAC041B6-6570-477A-B4C1-5CB7E0EFE0DC}" srcOrd="0" destOrd="0" presId="urn:microsoft.com/office/officeart/2016/7/layout/BasicLinearProcessNumbered#1"/>
    <dgm:cxn modelId="{914FACD2-336A-4471-9E99-312B3F8EAB04}" srcId="{D0F07F19-1F50-4B42-A7A0-278DF9D25BB1}" destId="{F05611F0-8256-4954-B6CB-ED6B4F2DD397}" srcOrd="1" destOrd="0" parTransId="{CD7328D6-9FAE-4506-9BDB-E06A571EC1D4}" sibTransId="{6BD5265A-8333-420D-BDB2-65F10B3EBD76}"/>
    <dgm:cxn modelId="{40CCC9E3-44E6-462B-900C-44AC8FC352F3}" type="presOf" srcId="{4E39967D-43EF-4F15-814A-2F491D900D43}" destId="{FEC87D35-FF68-4830-9865-7026502B7734}" srcOrd="0" destOrd="0" presId="urn:microsoft.com/office/officeart/2016/7/layout/BasicLinearProcessNumbered#1"/>
    <dgm:cxn modelId="{D0999FEB-3F13-4B99-8767-7340A2A83933}" type="presOf" srcId="{22625139-F93A-4F3F-A7AA-4923A01AEDF3}" destId="{83253AE2-89B5-4ADC-817A-FEF4E0BC4B49}" srcOrd="0" destOrd="0" presId="urn:microsoft.com/office/officeart/2016/7/layout/BasicLinearProcessNumbered#1"/>
    <dgm:cxn modelId="{E061BDEB-384B-4165-AF47-0D2CE9C70384}" type="presOf" srcId="{C2F8C7F7-44C4-414A-BCCD-56E91DD0A777}" destId="{9CC4D03B-B44B-4A64-A041-4758701F1C59}" srcOrd="1" destOrd="0" presId="urn:microsoft.com/office/officeart/2016/7/layout/BasicLinearProcessNumbered#1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B5FABEA6-FE83-4DC3-A3AB-25B621203785}" type="presParOf" srcId="{C09B749D-9CF7-492C-B341-D9553818451B}" destId="{8EEF3829-836D-4E60-A9BC-8F0AD18883EE}" srcOrd="0" destOrd="0" presId="urn:microsoft.com/office/officeart/2016/7/layout/BasicLinearProcessNumbered#1"/>
    <dgm:cxn modelId="{E8C71572-9F0A-4ED2-BA52-A961EB56A76C}" type="presParOf" srcId="{8EEF3829-836D-4E60-A9BC-8F0AD18883EE}" destId="{5947A689-FC4A-4FDF-BDDD-890A8474DEF9}" srcOrd="0" destOrd="0" presId="urn:microsoft.com/office/officeart/2016/7/layout/BasicLinearProcessNumbered#1"/>
    <dgm:cxn modelId="{67C04E6E-4316-4DC8-9615-DBC47E4DDF35}" type="presParOf" srcId="{8EEF3829-836D-4E60-A9BC-8F0AD18883EE}" destId="{94E9EF1A-1D07-4210-9402-6C559E90358A}" srcOrd="1" destOrd="0" presId="urn:microsoft.com/office/officeart/2016/7/layout/BasicLinearProcessNumbered#1"/>
    <dgm:cxn modelId="{003FA2D7-FBDD-45A5-BDB1-BBCD5557649A}" type="presParOf" srcId="{8EEF3829-836D-4E60-A9BC-8F0AD18883EE}" destId="{B9E74D06-8974-46A7-BDE8-CAC0846523DB}" srcOrd="2" destOrd="0" presId="urn:microsoft.com/office/officeart/2016/7/layout/BasicLinearProcessNumbered#1"/>
    <dgm:cxn modelId="{3E9A9986-48DD-4CC7-91FE-1707EBC7E65A}" type="presParOf" srcId="{8EEF3829-836D-4E60-A9BC-8F0AD18883EE}" destId="{815671D8-22AE-4967-8461-EBC1C9F97F94}" srcOrd="3" destOrd="0" presId="urn:microsoft.com/office/officeart/2016/7/layout/BasicLinearProcessNumbered#1"/>
    <dgm:cxn modelId="{2711AD4E-AE27-4FCF-8A6A-77C0EB08E796}" type="presParOf" srcId="{C09B749D-9CF7-492C-B341-D9553818451B}" destId="{4345A606-3100-40DC-847D-F26F8DFFB0A4}" srcOrd="1" destOrd="0" presId="urn:microsoft.com/office/officeart/2016/7/layout/BasicLinearProcessNumbered#1"/>
    <dgm:cxn modelId="{71DE8450-1714-444C-A82B-015776242CCF}" type="presParOf" srcId="{C09B749D-9CF7-492C-B341-D9553818451B}" destId="{9D438F26-CD1B-4D67-AF02-B4D0BD99464E}" srcOrd="2" destOrd="0" presId="urn:microsoft.com/office/officeart/2016/7/layout/BasicLinearProcessNumbered#1"/>
    <dgm:cxn modelId="{5C537732-B693-4D12-B5ED-85D7EFE25956}" type="presParOf" srcId="{9D438F26-CD1B-4D67-AF02-B4D0BD99464E}" destId="{5C8F9B26-840A-4F96-8D27-2D7E00511C9A}" srcOrd="0" destOrd="0" presId="urn:microsoft.com/office/officeart/2016/7/layout/BasicLinearProcessNumbered#1"/>
    <dgm:cxn modelId="{A7EE3BFC-F03A-45E6-B212-83404EE12240}" type="presParOf" srcId="{9D438F26-CD1B-4D67-AF02-B4D0BD99464E}" destId="{DAC041B6-6570-477A-B4C1-5CB7E0EFE0DC}" srcOrd="1" destOrd="0" presId="urn:microsoft.com/office/officeart/2016/7/layout/BasicLinearProcessNumbered#1"/>
    <dgm:cxn modelId="{5F897C40-4F74-425D-8ECE-E06A106892E5}" type="presParOf" srcId="{9D438F26-CD1B-4D67-AF02-B4D0BD99464E}" destId="{F8ADDB2A-2689-4ACF-8222-B372EB5C8D35}" srcOrd="2" destOrd="0" presId="urn:microsoft.com/office/officeart/2016/7/layout/BasicLinearProcessNumbered#1"/>
    <dgm:cxn modelId="{B161A182-985E-47E7-B65C-F6AD87BFA0F7}" type="presParOf" srcId="{9D438F26-CD1B-4D67-AF02-B4D0BD99464E}" destId="{36EB2DDF-B510-4B3C-AF9A-757E14A78E4D}" srcOrd="3" destOrd="0" presId="urn:microsoft.com/office/officeart/2016/7/layout/BasicLinearProcessNumbered#1"/>
    <dgm:cxn modelId="{FDEB4A67-6531-4467-87D6-1AE9F901F051}" type="presParOf" srcId="{C09B749D-9CF7-492C-B341-D9553818451B}" destId="{8BDDBF6E-ECE6-4E6A-B0D3-17197BA824D3}" srcOrd="3" destOrd="0" presId="urn:microsoft.com/office/officeart/2016/7/layout/BasicLinearProcessNumbered#1"/>
    <dgm:cxn modelId="{5792E72B-E132-444A-BAAD-0F2F78F0396C}" type="presParOf" srcId="{C09B749D-9CF7-492C-B341-D9553818451B}" destId="{5419C900-3474-4480-82CB-923AF8027A48}" srcOrd="4" destOrd="0" presId="urn:microsoft.com/office/officeart/2016/7/layout/BasicLinearProcessNumbered#1"/>
    <dgm:cxn modelId="{9985658F-827E-4C3E-901A-BB8B62931A97}" type="presParOf" srcId="{5419C900-3474-4480-82CB-923AF8027A48}" destId="{83253AE2-89B5-4ADC-817A-FEF4E0BC4B49}" srcOrd="0" destOrd="0" presId="urn:microsoft.com/office/officeart/2016/7/layout/BasicLinearProcessNumbered#1"/>
    <dgm:cxn modelId="{48A7D195-BEC4-4325-8BFF-25B8CA13DC53}" type="presParOf" srcId="{5419C900-3474-4480-82CB-923AF8027A48}" destId="{82EE2C17-F664-4616-8F76-97637F08E124}" srcOrd="1" destOrd="0" presId="urn:microsoft.com/office/officeart/2016/7/layout/BasicLinearProcessNumbered#1"/>
    <dgm:cxn modelId="{DFA21DE9-D23E-4AEC-984F-38954304B882}" type="presParOf" srcId="{5419C900-3474-4480-82CB-923AF8027A48}" destId="{96383FDE-483E-4E6D-B151-4FC41C065094}" srcOrd="2" destOrd="0" presId="urn:microsoft.com/office/officeart/2016/7/layout/BasicLinearProcessNumbered#1"/>
    <dgm:cxn modelId="{110189D1-9E6B-4E0C-8667-C0A3012E8A84}" type="presParOf" srcId="{5419C900-3474-4480-82CB-923AF8027A48}" destId="{BBF86657-8EAE-46E6-B25A-D2056AE50973}" srcOrd="3" destOrd="0" presId="urn:microsoft.com/office/officeart/2016/7/layout/BasicLinearProcessNumbered#1"/>
    <dgm:cxn modelId="{6F4652E6-670E-47E1-8BB6-F10FC0002FE5}" type="presParOf" srcId="{C09B749D-9CF7-492C-B341-D9553818451B}" destId="{8DC76FCE-F8A0-43BB-94B0-26867DA9F629}" srcOrd="5" destOrd="0" presId="urn:microsoft.com/office/officeart/2016/7/layout/BasicLinearProcessNumbered#1"/>
    <dgm:cxn modelId="{BE67DCDF-2356-4D88-99B3-83434EDCF878}" type="presParOf" srcId="{C09B749D-9CF7-492C-B341-D9553818451B}" destId="{A0A34020-1B08-49AD-AD60-D2002D7C7E0A}" srcOrd="6" destOrd="0" presId="urn:microsoft.com/office/officeart/2016/7/layout/BasicLinearProcessNumbered#1"/>
    <dgm:cxn modelId="{7647E02E-AFDE-4458-BBF1-C11FE2DBD1C6}" type="presParOf" srcId="{A0A34020-1B08-49AD-AD60-D2002D7C7E0A}" destId="{5F8AA2D1-7ADE-4FAB-AB73-E999EB93EDA0}" srcOrd="0" destOrd="0" presId="urn:microsoft.com/office/officeart/2016/7/layout/BasicLinearProcessNumbered#1"/>
    <dgm:cxn modelId="{948C3455-F5CB-4096-AEED-6BBC191AA5B8}" type="presParOf" srcId="{A0A34020-1B08-49AD-AD60-D2002D7C7E0A}" destId="{FEC87D35-FF68-4830-9865-7026502B7734}" srcOrd="1" destOrd="0" presId="urn:microsoft.com/office/officeart/2016/7/layout/BasicLinearProcessNumbered#1"/>
    <dgm:cxn modelId="{012855BB-F5B9-4D56-90E8-9EFFB3D195DD}" type="presParOf" srcId="{A0A34020-1B08-49AD-AD60-D2002D7C7E0A}" destId="{F57AF353-CCB4-4030-9EEE-1DC7B4B0CC7D}" srcOrd="2" destOrd="0" presId="urn:microsoft.com/office/officeart/2016/7/layout/BasicLinearProcessNumbered#1"/>
    <dgm:cxn modelId="{4E5AA3F4-3105-458B-AFF9-4DE384A7EEAB}" type="presParOf" srcId="{A0A34020-1B08-49AD-AD60-D2002D7C7E0A}" destId="{9CC4D03B-B44B-4A64-A041-4758701F1C59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400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Batch Memo: 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as part of the batch approval process, the AO will certify that the OF-288s are accurate, appropriate, and legal for payment.</a:t>
          </a:r>
          <a:endParaRPr lang="en-US" sz="1400" dirty="0"/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F05611F0-8256-4954-B6CB-ED6B4F2DD397}">
      <dgm:prSet custT="1"/>
      <dgm:spPr/>
      <dgm:t>
        <a:bodyPr lIns="288000"/>
        <a:lstStyle/>
        <a:p>
          <a:r>
            <a:rPr lang="en-US" sz="15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casuals who joined the crew late or departed early, indicate those individuals and instruct to use dates on their OF-288s.</a:t>
          </a:r>
          <a:endParaRPr lang="en-US" sz="1500" dirty="0"/>
        </a:p>
      </dgm:t>
    </dgm:pt>
    <dgm:pt modelId="{CD7328D6-9FAE-4506-9BDB-E06A571EC1D4}" type="parTrans" cxnId="{914FACD2-336A-4471-9E99-312B3F8EAB04}">
      <dgm:prSet/>
      <dgm:spPr/>
      <dgm:t>
        <a:bodyPr/>
        <a:lstStyle/>
        <a:p>
          <a:endParaRPr lang="en-US"/>
        </a:p>
      </dgm:t>
    </dgm:pt>
    <dgm:pt modelId="{6BD5265A-8333-420D-BDB2-65F10B3EBD76}" type="sibTrans" cxnId="{914FACD2-336A-4471-9E99-312B3F8EAB04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5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Travel reimbursement is not for planned events, (e.g., Training or Rx).</a:t>
          </a:r>
        </a:p>
        <a:p>
          <a:r>
            <a:rPr lang="en-US" sz="15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receipts, (e.g., lodging, baggage) it must go through ETS or Manual process (BIA).</a:t>
          </a:r>
          <a:endParaRPr lang="en-US" sz="1500" dirty="0"/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4" phldr="0"/>
      <dgm:spPr/>
      <dgm:t>
        <a:bodyPr/>
        <a:lstStyle/>
        <a:p>
          <a:r>
            <a:rPr lang="en-US" dirty="0"/>
            <a:t>4</a:t>
          </a:r>
        </a:p>
      </dgm:t>
    </dgm:pt>
    <dgm:pt modelId="{1792EB0D-583B-4BD2-9565-99AABE3F226C}">
      <dgm:prSet custT="1"/>
      <dgm:spPr/>
      <dgm:t>
        <a:bodyPr lIns="288000"/>
        <a:lstStyle/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Starting &amp; Ending Dates for reimbursement should be completed by AO. The CPC will add dates &amp; totals to each OF-288 based on the fire codes used for specific dates.</a:t>
          </a:r>
          <a:endParaRPr lang="en-US" sz="1400" dirty="0"/>
        </a:p>
      </dgm:t>
    </dgm:pt>
    <dgm:pt modelId="{E52E2D4A-2BBA-4024-BC73-28F5DE63A985}" type="parTrans" cxnId="{400A321A-CB6B-4FDF-B364-042587D5ACEE}">
      <dgm:prSet/>
      <dgm:spPr/>
      <dgm:t>
        <a:bodyPr/>
        <a:lstStyle/>
        <a:p>
          <a:endParaRPr lang="en-US"/>
        </a:p>
      </dgm:t>
    </dgm:pt>
    <dgm:pt modelId="{F1C8E8D9-182B-4D04-BF68-8745C4373F58}" type="sibTrans" cxnId="{400A321A-CB6B-4FDF-B364-042587D5ACEE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 custLinFactNeighborX="-371" custLinFactNeighborY="214"/>
      <dgm:spPr/>
    </dgm:pt>
    <dgm:pt modelId="{94E9EF1A-1D07-4210-9402-6C559E90358A}" type="pres">
      <dgm:prSet presAssocID="{C99EBBB1-E916-471C-83C9-ABE85B42AC26}" presName="sibTransNodeCircle" presStyleLbl="alignNode1" presStyleIdx="0" presStyleCnt="8" custLinFactNeighborX="-1064" custLinFactNeighborY="-20730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CC99A697-23A2-4E5F-AFEA-8F0A9E162630}" type="pres">
      <dgm:prSet presAssocID="{1792EB0D-583B-4BD2-9565-99AABE3F226C}" presName="compositeNode" presStyleCnt="0">
        <dgm:presLayoutVars>
          <dgm:bulletEnabled val="1"/>
        </dgm:presLayoutVars>
      </dgm:prSet>
      <dgm:spPr/>
    </dgm:pt>
    <dgm:pt modelId="{AA6B9789-3645-43BB-A9C3-7DDE632A720F}" type="pres">
      <dgm:prSet presAssocID="{1792EB0D-583B-4BD2-9565-99AABE3F226C}" presName="bgRect" presStyleLbl="bgAccFollowNode1" presStyleIdx="1" presStyleCnt="4" custLinFactNeighborX="-371" custLinFactNeighborY="214"/>
      <dgm:spPr/>
    </dgm:pt>
    <dgm:pt modelId="{43C1B758-331C-410F-803B-24D1250F2D40}" type="pres">
      <dgm:prSet presAssocID="{F1C8E8D9-182B-4D04-BF68-8745C4373F58}" presName="sibTransNodeCircle" presStyleLbl="alignNode1" presStyleIdx="2" presStyleCnt="8" custLinFactNeighborX="1064" custLinFactNeighborY="-22191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804BB8EB-0F81-4FF5-9A4C-1D61FACEB956}" type="pres">
      <dgm:prSet presAssocID="{1792EB0D-583B-4BD2-9565-99AABE3F226C}" presName="bottomLine" presStyleLbl="alignNode1" presStyleIdx="3" presStyleCnt="8">
        <dgm:presLayoutVars/>
      </dgm:prSet>
      <dgm:spPr/>
    </dgm:pt>
    <dgm:pt modelId="{1DF31A5A-0F7D-483B-9AA3-EA7245B9272E}" type="pres">
      <dgm:prSet presAssocID="{1792EB0D-583B-4BD2-9565-99AABE3F226C}" presName="nodeText" presStyleLbl="bgAccFollowNode1" presStyleIdx="1" presStyleCnt="4">
        <dgm:presLayoutVars>
          <dgm:bulletEnabled val="1"/>
        </dgm:presLayoutVars>
      </dgm:prSet>
      <dgm:spPr/>
    </dgm:pt>
    <dgm:pt modelId="{EA2EC761-F7F5-48A8-A2B8-DF04A6EBDA15}" type="pres">
      <dgm:prSet presAssocID="{F1C8E8D9-182B-4D04-BF68-8745C4373F58}" presName="sibTrans" presStyleCnt="0"/>
      <dgm:spPr/>
    </dgm:pt>
    <dgm:pt modelId="{9D438F26-CD1B-4D67-AF02-B4D0BD99464E}" type="pres">
      <dgm:prSet presAssocID="{F05611F0-8256-4954-B6CB-ED6B4F2DD397}" presName="compositeNode" presStyleCnt="0">
        <dgm:presLayoutVars>
          <dgm:bulletEnabled val="1"/>
        </dgm:presLayoutVars>
      </dgm:prSet>
      <dgm:spPr/>
    </dgm:pt>
    <dgm:pt modelId="{5C8F9B26-840A-4F96-8D27-2D7E00511C9A}" type="pres">
      <dgm:prSet presAssocID="{F05611F0-8256-4954-B6CB-ED6B4F2DD397}" presName="bgRect" presStyleLbl="bgAccFollowNode1" presStyleIdx="2" presStyleCnt="4"/>
      <dgm:spPr/>
    </dgm:pt>
    <dgm:pt modelId="{DAC041B6-6570-477A-B4C1-5CB7E0EFE0DC}" type="pres">
      <dgm:prSet presAssocID="{6BD5265A-8333-420D-BDB2-65F10B3EBD76}" presName="sibTransNodeCircle" presStyleLbl="alignNode1" presStyleIdx="4" presStyleCnt="8" custLinFactNeighborX="759" custLinFactNeighborY="-22191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F8ADDB2A-2689-4ACF-8222-B372EB5C8D35}" type="pres">
      <dgm:prSet presAssocID="{F05611F0-8256-4954-B6CB-ED6B4F2DD397}" presName="bottomLine" presStyleLbl="alignNode1" presStyleIdx="5" presStyleCnt="8">
        <dgm:presLayoutVars/>
      </dgm:prSet>
      <dgm:spPr/>
    </dgm:pt>
    <dgm:pt modelId="{36EB2DDF-B510-4B3C-AF9A-757E14A78E4D}" type="pres">
      <dgm:prSet presAssocID="{F05611F0-8256-4954-B6CB-ED6B4F2DD397}" presName="nodeText" presStyleLbl="bgAccFollowNode1" presStyleIdx="2" presStyleCnt="4">
        <dgm:presLayoutVars>
          <dgm:bulletEnabled val="1"/>
        </dgm:presLayoutVars>
      </dgm:prSet>
      <dgm:spPr/>
    </dgm:pt>
    <dgm:pt modelId="{8BDDBF6E-ECE6-4E6A-B0D3-17197BA824D3}" type="pres">
      <dgm:prSet presAssocID="{6BD5265A-8333-420D-BDB2-65F10B3EBD76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3" presStyleCnt="4"/>
      <dgm:spPr/>
    </dgm:pt>
    <dgm:pt modelId="{82EE2C17-F664-4616-8F76-97637F08E124}" type="pres">
      <dgm:prSet presAssocID="{A8E2FA08-4DD4-4654-A85D-9A99162D6201}" presName="sibTransNodeCircle" presStyleLbl="alignNode1" presStyleIdx="6" presStyleCnt="8" custLinFactNeighborX="2128" custLinFactNeighborY="-18085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7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400A321A-CB6B-4FDF-B364-042587D5ACEE}" srcId="{D0F07F19-1F50-4B42-A7A0-278DF9D25BB1}" destId="{1792EB0D-583B-4BD2-9565-99AABE3F226C}" srcOrd="1" destOrd="0" parTransId="{E52E2D4A-2BBA-4024-BC73-28F5DE63A985}" sibTransId="{F1C8E8D9-182B-4D04-BF68-8745C4373F58}"/>
    <dgm:cxn modelId="{FF04C71D-FA1C-4599-B33E-31771048CFC1}" type="presOf" srcId="{F1C8E8D9-182B-4D04-BF68-8745C4373F58}" destId="{43C1B758-331C-410F-803B-24D1250F2D40}" srcOrd="0" destOrd="0" presId="urn:microsoft.com/office/officeart/2016/7/layout/BasicLinearProcessNumbered#1"/>
    <dgm:cxn modelId="{A4B80D2D-7E35-421F-8BF9-55B39C33B9BE}" type="presOf" srcId="{A8E2FA08-4DD4-4654-A85D-9A99162D6201}" destId="{82EE2C17-F664-4616-8F76-97637F08E124}" srcOrd="0" destOrd="0" presId="urn:microsoft.com/office/officeart/2016/7/layout/BasicLinearProcessNumbered#1"/>
    <dgm:cxn modelId="{C0185933-A2E8-4CA8-BE2D-4651F528D2DE}" type="presOf" srcId="{2EE95FC5-CD6B-4A50-9262-DC414E16C3EA}" destId="{815671D8-22AE-4967-8461-EBC1C9F97F94}" srcOrd="1" destOrd="0" presId="urn:microsoft.com/office/officeart/2016/7/layout/BasicLinearProcessNumbered#1"/>
    <dgm:cxn modelId="{23907F3B-DE45-45CF-9707-5E4F6F6973DA}" type="presOf" srcId="{D0F07F19-1F50-4B42-A7A0-278DF9D25BB1}" destId="{C09B749D-9CF7-492C-B341-D9553818451B}" srcOrd="0" destOrd="0" presId="urn:microsoft.com/office/officeart/2016/7/layout/BasicLinearProcessNumbered#1"/>
    <dgm:cxn modelId="{AFE8A667-BFCC-42CE-A7FE-3066C60B154E}" type="presOf" srcId="{F05611F0-8256-4954-B6CB-ED6B4F2DD397}" destId="{5C8F9B26-840A-4F96-8D27-2D7E00511C9A}" srcOrd="0" destOrd="0" presId="urn:microsoft.com/office/officeart/2016/7/layout/BasicLinearProcessNumbered#1"/>
    <dgm:cxn modelId="{7043076B-C1A0-4D82-B9C2-7389C21548EF}" type="presOf" srcId="{22625139-F93A-4F3F-A7AA-4923A01AEDF3}" destId="{BBF86657-8EAE-46E6-B25A-D2056AE50973}" srcOrd="1" destOrd="0" presId="urn:microsoft.com/office/officeart/2016/7/layout/BasicLinearProcessNumbered#1"/>
    <dgm:cxn modelId="{40CAD671-AB1B-4EF2-BD4C-E4C43639C27E}" type="presOf" srcId="{2EE95FC5-CD6B-4A50-9262-DC414E16C3EA}" destId="{5947A689-FC4A-4FDF-BDDD-890A8474DEF9}" srcOrd="0" destOrd="0" presId="urn:microsoft.com/office/officeart/2016/7/layout/BasicLinearProcessNumbered#1"/>
    <dgm:cxn modelId="{55135F54-D7E5-456E-B5B3-14CADBB947CA}" type="presOf" srcId="{1792EB0D-583B-4BD2-9565-99AABE3F226C}" destId="{1DF31A5A-0F7D-483B-9AA3-EA7245B9272E}" srcOrd="1" destOrd="0" presId="urn:microsoft.com/office/officeart/2016/7/layout/BasicLinearProcessNumbered#1"/>
    <dgm:cxn modelId="{5574EA82-0062-4CFE-8FAB-224C2B417996}" type="presOf" srcId="{1792EB0D-583B-4BD2-9565-99AABE3F226C}" destId="{AA6B9789-3645-43BB-A9C3-7DDE632A720F}" srcOrd="0" destOrd="0" presId="urn:microsoft.com/office/officeart/2016/7/layout/BasicLinearProcessNumbered#1"/>
    <dgm:cxn modelId="{9CDE7D88-716E-4C97-9A52-FF7131643C5F}" type="presOf" srcId="{F05611F0-8256-4954-B6CB-ED6B4F2DD397}" destId="{36EB2DDF-B510-4B3C-AF9A-757E14A78E4D}" srcOrd="1" destOrd="0" presId="urn:microsoft.com/office/officeart/2016/7/layout/BasicLinearProcessNumbered#1"/>
    <dgm:cxn modelId="{DD5C168A-90C7-41E2-9576-A79BBC6325CE}" type="presOf" srcId="{C99EBBB1-E916-471C-83C9-ABE85B42AC26}" destId="{94E9EF1A-1D07-4210-9402-6C559E90358A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40F5D2CB-DECC-41AF-8388-AD6EA6907126}" type="presOf" srcId="{6BD5265A-8333-420D-BDB2-65F10B3EBD76}" destId="{DAC041B6-6570-477A-B4C1-5CB7E0EFE0DC}" srcOrd="0" destOrd="0" presId="urn:microsoft.com/office/officeart/2016/7/layout/BasicLinearProcessNumbered#1"/>
    <dgm:cxn modelId="{914FACD2-336A-4471-9E99-312B3F8EAB04}" srcId="{D0F07F19-1F50-4B42-A7A0-278DF9D25BB1}" destId="{F05611F0-8256-4954-B6CB-ED6B4F2DD397}" srcOrd="2" destOrd="0" parTransId="{CD7328D6-9FAE-4506-9BDB-E06A571EC1D4}" sibTransId="{6BD5265A-8333-420D-BDB2-65F10B3EBD76}"/>
    <dgm:cxn modelId="{D0999FEB-3F13-4B99-8767-7340A2A83933}" type="presOf" srcId="{22625139-F93A-4F3F-A7AA-4923A01AEDF3}" destId="{83253AE2-89B5-4ADC-817A-FEF4E0BC4B49}" srcOrd="0" destOrd="0" presId="urn:microsoft.com/office/officeart/2016/7/layout/BasicLinearProcessNumbered#1"/>
    <dgm:cxn modelId="{FC7721F0-429B-4CE7-BE98-C2F3C41FE9C7}" srcId="{D0F07F19-1F50-4B42-A7A0-278DF9D25BB1}" destId="{22625139-F93A-4F3F-A7AA-4923A01AEDF3}" srcOrd="3" destOrd="0" parTransId="{F549A0EB-6BE9-4749-8336-B02A279AE302}" sibTransId="{A8E2FA08-4DD4-4654-A85D-9A99162D6201}"/>
    <dgm:cxn modelId="{B5FABEA6-FE83-4DC3-A3AB-25B621203785}" type="presParOf" srcId="{C09B749D-9CF7-492C-B341-D9553818451B}" destId="{8EEF3829-836D-4E60-A9BC-8F0AD18883EE}" srcOrd="0" destOrd="0" presId="urn:microsoft.com/office/officeart/2016/7/layout/BasicLinearProcessNumbered#1"/>
    <dgm:cxn modelId="{E8C71572-9F0A-4ED2-BA52-A961EB56A76C}" type="presParOf" srcId="{8EEF3829-836D-4E60-A9BC-8F0AD18883EE}" destId="{5947A689-FC4A-4FDF-BDDD-890A8474DEF9}" srcOrd="0" destOrd="0" presId="urn:microsoft.com/office/officeart/2016/7/layout/BasicLinearProcessNumbered#1"/>
    <dgm:cxn modelId="{67C04E6E-4316-4DC8-9615-DBC47E4DDF35}" type="presParOf" srcId="{8EEF3829-836D-4E60-A9BC-8F0AD18883EE}" destId="{94E9EF1A-1D07-4210-9402-6C559E90358A}" srcOrd="1" destOrd="0" presId="urn:microsoft.com/office/officeart/2016/7/layout/BasicLinearProcessNumbered#1"/>
    <dgm:cxn modelId="{003FA2D7-FBDD-45A5-BDB1-BBCD5557649A}" type="presParOf" srcId="{8EEF3829-836D-4E60-A9BC-8F0AD18883EE}" destId="{B9E74D06-8974-46A7-BDE8-CAC0846523DB}" srcOrd="2" destOrd="0" presId="urn:microsoft.com/office/officeart/2016/7/layout/BasicLinearProcessNumbered#1"/>
    <dgm:cxn modelId="{3E9A9986-48DD-4CC7-91FE-1707EBC7E65A}" type="presParOf" srcId="{8EEF3829-836D-4E60-A9BC-8F0AD18883EE}" destId="{815671D8-22AE-4967-8461-EBC1C9F97F94}" srcOrd="3" destOrd="0" presId="urn:microsoft.com/office/officeart/2016/7/layout/BasicLinearProcessNumbered#1"/>
    <dgm:cxn modelId="{2711AD4E-AE27-4FCF-8A6A-77C0EB08E796}" type="presParOf" srcId="{C09B749D-9CF7-492C-B341-D9553818451B}" destId="{4345A606-3100-40DC-847D-F26F8DFFB0A4}" srcOrd="1" destOrd="0" presId="urn:microsoft.com/office/officeart/2016/7/layout/BasicLinearProcessNumbered#1"/>
    <dgm:cxn modelId="{5E012F96-7039-49FC-9550-EFDC4D7E4846}" type="presParOf" srcId="{C09B749D-9CF7-492C-B341-D9553818451B}" destId="{CC99A697-23A2-4E5F-AFEA-8F0A9E162630}" srcOrd="2" destOrd="0" presId="urn:microsoft.com/office/officeart/2016/7/layout/BasicLinearProcessNumbered#1"/>
    <dgm:cxn modelId="{E56C4E98-780D-485A-8089-47944E38C426}" type="presParOf" srcId="{CC99A697-23A2-4E5F-AFEA-8F0A9E162630}" destId="{AA6B9789-3645-43BB-A9C3-7DDE632A720F}" srcOrd="0" destOrd="0" presId="urn:microsoft.com/office/officeart/2016/7/layout/BasicLinearProcessNumbered#1"/>
    <dgm:cxn modelId="{D71E9DE9-8848-4CEA-BB44-EAB8FB6B85F1}" type="presParOf" srcId="{CC99A697-23A2-4E5F-AFEA-8F0A9E162630}" destId="{43C1B758-331C-410F-803B-24D1250F2D40}" srcOrd="1" destOrd="0" presId="urn:microsoft.com/office/officeart/2016/7/layout/BasicLinearProcessNumbered#1"/>
    <dgm:cxn modelId="{F48A419A-8326-44EA-A4BC-65E2575474E5}" type="presParOf" srcId="{CC99A697-23A2-4E5F-AFEA-8F0A9E162630}" destId="{804BB8EB-0F81-4FF5-9A4C-1D61FACEB956}" srcOrd="2" destOrd="0" presId="urn:microsoft.com/office/officeart/2016/7/layout/BasicLinearProcessNumbered#1"/>
    <dgm:cxn modelId="{E0071804-0A55-4055-8C68-4A1CD1A72B66}" type="presParOf" srcId="{CC99A697-23A2-4E5F-AFEA-8F0A9E162630}" destId="{1DF31A5A-0F7D-483B-9AA3-EA7245B9272E}" srcOrd="3" destOrd="0" presId="urn:microsoft.com/office/officeart/2016/7/layout/BasicLinearProcessNumbered#1"/>
    <dgm:cxn modelId="{F3AD4985-642B-4837-8CD6-83233F1C581C}" type="presParOf" srcId="{C09B749D-9CF7-492C-B341-D9553818451B}" destId="{EA2EC761-F7F5-48A8-A2B8-DF04A6EBDA15}" srcOrd="3" destOrd="0" presId="urn:microsoft.com/office/officeart/2016/7/layout/BasicLinearProcessNumbered#1"/>
    <dgm:cxn modelId="{71DE8450-1714-444C-A82B-015776242CCF}" type="presParOf" srcId="{C09B749D-9CF7-492C-B341-D9553818451B}" destId="{9D438F26-CD1B-4D67-AF02-B4D0BD99464E}" srcOrd="4" destOrd="0" presId="urn:microsoft.com/office/officeart/2016/7/layout/BasicLinearProcessNumbered#1"/>
    <dgm:cxn modelId="{5C537732-B693-4D12-B5ED-85D7EFE25956}" type="presParOf" srcId="{9D438F26-CD1B-4D67-AF02-B4D0BD99464E}" destId="{5C8F9B26-840A-4F96-8D27-2D7E00511C9A}" srcOrd="0" destOrd="0" presId="urn:microsoft.com/office/officeart/2016/7/layout/BasicLinearProcessNumbered#1"/>
    <dgm:cxn modelId="{A7EE3BFC-F03A-45E6-B212-83404EE12240}" type="presParOf" srcId="{9D438F26-CD1B-4D67-AF02-B4D0BD99464E}" destId="{DAC041B6-6570-477A-B4C1-5CB7E0EFE0DC}" srcOrd="1" destOrd="0" presId="urn:microsoft.com/office/officeart/2016/7/layout/BasicLinearProcessNumbered#1"/>
    <dgm:cxn modelId="{5F897C40-4F74-425D-8ECE-E06A106892E5}" type="presParOf" srcId="{9D438F26-CD1B-4D67-AF02-B4D0BD99464E}" destId="{F8ADDB2A-2689-4ACF-8222-B372EB5C8D35}" srcOrd="2" destOrd="0" presId="urn:microsoft.com/office/officeart/2016/7/layout/BasicLinearProcessNumbered#1"/>
    <dgm:cxn modelId="{B161A182-985E-47E7-B65C-F6AD87BFA0F7}" type="presParOf" srcId="{9D438F26-CD1B-4D67-AF02-B4D0BD99464E}" destId="{36EB2DDF-B510-4B3C-AF9A-757E14A78E4D}" srcOrd="3" destOrd="0" presId="urn:microsoft.com/office/officeart/2016/7/layout/BasicLinearProcessNumbered#1"/>
    <dgm:cxn modelId="{FDEB4A67-6531-4467-87D6-1AE9F901F051}" type="presParOf" srcId="{C09B749D-9CF7-492C-B341-D9553818451B}" destId="{8BDDBF6E-ECE6-4E6A-B0D3-17197BA824D3}" srcOrd="5" destOrd="0" presId="urn:microsoft.com/office/officeart/2016/7/layout/BasicLinearProcessNumbered#1"/>
    <dgm:cxn modelId="{5792E72B-E132-444A-BAAD-0F2F78F0396C}" type="presParOf" srcId="{C09B749D-9CF7-492C-B341-D9553818451B}" destId="{5419C900-3474-4480-82CB-923AF8027A48}" srcOrd="6" destOrd="0" presId="urn:microsoft.com/office/officeart/2016/7/layout/BasicLinearProcessNumbered#1"/>
    <dgm:cxn modelId="{9985658F-827E-4C3E-901A-BB8B62931A97}" type="presParOf" srcId="{5419C900-3474-4480-82CB-923AF8027A48}" destId="{83253AE2-89B5-4ADC-817A-FEF4E0BC4B49}" srcOrd="0" destOrd="0" presId="urn:microsoft.com/office/officeart/2016/7/layout/BasicLinearProcessNumbered#1"/>
    <dgm:cxn modelId="{48A7D195-BEC4-4325-8BFF-25B8CA13DC53}" type="presParOf" srcId="{5419C900-3474-4480-82CB-923AF8027A48}" destId="{82EE2C17-F664-4616-8F76-97637F08E124}" srcOrd="1" destOrd="0" presId="urn:microsoft.com/office/officeart/2016/7/layout/BasicLinearProcessNumbered#1"/>
    <dgm:cxn modelId="{DFA21DE9-D23E-4AEC-984F-38954304B882}" type="presParOf" srcId="{5419C900-3474-4480-82CB-923AF8027A48}" destId="{96383FDE-483E-4E6D-B151-4FC41C065094}" srcOrd="2" destOrd="0" presId="urn:microsoft.com/office/officeart/2016/7/layout/BasicLinearProcessNumbered#1"/>
    <dgm:cxn modelId="{110189D1-9E6B-4E0C-8667-C0A3012E8A84}" type="presParOf" srcId="{5419C900-3474-4480-82CB-923AF8027A48}" destId="{BBF86657-8EAE-46E6-B25A-D2056AE50973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F490E-EF7A-44F4-B0AC-7FAF1352A671}">
      <dsp:nvSpPr>
        <dsp:cNvPr id="0" name=""/>
        <dsp:cNvSpPr/>
      </dsp:nvSpPr>
      <dsp:spPr>
        <a:xfrm>
          <a:off x="0" y="300177"/>
          <a:ext cx="348389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048A3-EDAE-4337-A7D7-0C745EFF95AB}">
      <dsp:nvSpPr>
        <dsp:cNvPr id="0" name=""/>
        <dsp:cNvSpPr/>
      </dsp:nvSpPr>
      <dsp:spPr>
        <a:xfrm>
          <a:off x="522588" y="54963"/>
          <a:ext cx="243872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78" tIns="0" rIns="9217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Emailing Documents</a:t>
          </a:r>
        </a:p>
      </dsp:txBody>
      <dsp:txXfrm>
        <a:off x="545645" y="78020"/>
        <a:ext cx="2392613" cy="426206"/>
      </dsp:txXfrm>
    </dsp:sp>
    <dsp:sp modelId="{43FADE27-AB48-4297-BF65-399A72DBCFE3}">
      <dsp:nvSpPr>
        <dsp:cNvPr id="0" name=""/>
        <dsp:cNvSpPr/>
      </dsp:nvSpPr>
      <dsp:spPr>
        <a:xfrm>
          <a:off x="0" y="1025937"/>
          <a:ext cx="348389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B7D42-AA9E-4585-92AB-DE822694D17D}">
      <dsp:nvSpPr>
        <dsp:cNvPr id="0" name=""/>
        <dsp:cNvSpPr/>
      </dsp:nvSpPr>
      <dsp:spPr>
        <a:xfrm>
          <a:off x="529733" y="797642"/>
          <a:ext cx="243872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78" tIns="0" rIns="9217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Hiring Documents</a:t>
          </a:r>
        </a:p>
      </dsp:txBody>
      <dsp:txXfrm>
        <a:off x="552790" y="820699"/>
        <a:ext cx="2392613" cy="426206"/>
      </dsp:txXfrm>
    </dsp:sp>
    <dsp:sp modelId="{53056954-F3A2-498E-9F2C-D09B5280E9FF}">
      <dsp:nvSpPr>
        <dsp:cNvPr id="0" name=""/>
        <dsp:cNvSpPr/>
      </dsp:nvSpPr>
      <dsp:spPr>
        <a:xfrm>
          <a:off x="0" y="1751697"/>
          <a:ext cx="348389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ACD30-DC23-41C3-85DA-A63487AE1BF9}">
      <dsp:nvSpPr>
        <dsp:cNvPr id="0" name=""/>
        <dsp:cNvSpPr/>
      </dsp:nvSpPr>
      <dsp:spPr>
        <a:xfrm>
          <a:off x="550926" y="1506488"/>
          <a:ext cx="243872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78" tIns="0" rIns="9217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FEHB/Internal Forms</a:t>
          </a:r>
        </a:p>
      </dsp:txBody>
      <dsp:txXfrm>
        <a:off x="573983" y="1529545"/>
        <a:ext cx="2392613" cy="426206"/>
      </dsp:txXfrm>
    </dsp:sp>
    <dsp:sp modelId="{E4231EFA-6302-4C29-8B59-95BA9EC7B889}">
      <dsp:nvSpPr>
        <dsp:cNvPr id="0" name=""/>
        <dsp:cNvSpPr/>
      </dsp:nvSpPr>
      <dsp:spPr>
        <a:xfrm>
          <a:off x="0" y="2477457"/>
          <a:ext cx="348389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427DC-9E94-4461-B492-BD70A3EF079D}">
      <dsp:nvSpPr>
        <dsp:cNvPr id="0" name=""/>
        <dsp:cNvSpPr/>
      </dsp:nvSpPr>
      <dsp:spPr>
        <a:xfrm>
          <a:off x="529733" y="2233433"/>
          <a:ext cx="243872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78" tIns="0" rIns="9217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Batch Memo/OF-288</a:t>
          </a:r>
        </a:p>
      </dsp:txBody>
      <dsp:txXfrm>
        <a:off x="552790" y="2256490"/>
        <a:ext cx="2392613" cy="426206"/>
      </dsp:txXfrm>
    </dsp:sp>
    <dsp:sp modelId="{25763EE3-1C15-45AC-8320-8DB16716A999}">
      <dsp:nvSpPr>
        <dsp:cNvPr id="0" name=""/>
        <dsp:cNvSpPr/>
      </dsp:nvSpPr>
      <dsp:spPr>
        <a:xfrm>
          <a:off x="0" y="3203218"/>
          <a:ext cx="348389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38047-E952-4931-BC2F-7EC7AC9A9CFD}">
      <dsp:nvSpPr>
        <dsp:cNvPr id="0" name=""/>
        <dsp:cNvSpPr/>
      </dsp:nvSpPr>
      <dsp:spPr>
        <a:xfrm>
          <a:off x="541097" y="2998519"/>
          <a:ext cx="243872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78" tIns="0" rIns="9217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Travel Reimbursement</a:t>
          </a:r>
        </a:p>
      </dsp:txBody>
      <dsp:txXfrm>
        <a:off x="564154" y="3021576"/>
        <a:ext cx="2392613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0" y="15191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Document verification of the identity &amp; employment authorization of each new employee (citizen and non-citizen) to work in the United States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Lucida Sans Unicode"/>
              <a:ea typeface="+mn-ea"/>
              <a:cs typeface="+mn-cs"/>
            </a:rPr>
            <a:t>.</a:t>
          </a:r>
          <a:endParaRPr lang="en-US" sz="1400" kern="1200" dirty="0"/>
        </a:p>
      </dsp:txBody>
      <dsp:txXfrm>
        <a:off x="0" y="1547692"/>
        <a:ext cx="2623634" cy="2203853"/>
      </dsp:txXfrm>
    </dsp:sp>
    <dsp:sp modelId="{94E9EF1A-1D07-4210-9402-6C559E90358A}">
      <dsp:nvSpPr>
        <dsp:cNvPr id="0" name=""/>
        <dsp:cNvSpPr/>
      </dsp:nvSpPr>
      <dsp:spPr>
        <a:xfrm>
          <a:off x="764161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764161" y="511367"/>
        <a:ext cx="1101926" cy="1101926"/>
      </dsp:txXfrm>
    </dsp:sp>
    <dsp:sp modelId="{B9E74D06-8974-46A7-BDE8-CAC0846523DB}">
      <dsp:nvSpPr>
        <dsp:cNvPr id="0" name=""/>
        <dsp:cNvSpPr/>
      </dsp:nvSpPr>
      <dsp:spPr>
        <a:xfrm>
          <a:off x="3307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F9B26-840A-4F96-8D27-2D7E00511C9A}">
      <dsp:nvSpPr>
        <dsp:cNvPr id="0" name=""/>
        <dsp:cNvSpPr/>
      </dsp:nvSpPr>
      <dsp:spPr>
        <a:xfrm>
          <a:off x="2889305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Employers must ensure newly hired employees complete and sign Section 1 no later than the first day of employment.</a:t>
          </a:r>
          <a:endParaRPr lang="en-US" sz="1500" kern="1200" dirty="0"/>
        </a:p>
      </dsp:txBody>
      <dsp:txXfrm>
        <a:off x="2889305" y="1539831"/>
        <a:ext cx="2623634" cy="2203853"/>
      </dsp:txXfrm>
    </dsp:sp>
    <dsp:sp modelId="{DAC041B6-6570-477A-B4C1-5CB7E0EFE0DC}">
      <dsp:nvSpPr>
        <dsp:cNvPr id="0" name=""/>
        <dsp:cNvSpPr/>
      </dsp:nvSpPr>
      <dsp:spPr>
        <a:xfrm>
          <a:off x="3650159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3650159" y="511367"/>
        <a:ext cx="1101926" cy="1101926"/>
      </dsp:txXfrm>
    </dsp:sp>
    <dsp:sp modelId="{F8ADDB2A-2689-4ACF-8222-B372EB5C8D35}">
      <dsp:nvSpPr>
        <dsp:cNvPr id="0" name=""/>
        <dsp:cNvSpPr/>
      </dsp:nvSpPr>
      <dsp:spPr>
        <a:xfrm>
          <a:off x="2889305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775303" y="144058"/>
          <a:ext cx="2623634" cy="36730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Employers must examine evidence of identity and employment authorization within 3 business days of the employee’s first day of employment.</a:t>
          </a:r>
          <a:endParaRPr lang="en-US" sz="1500" kern="1200" dirty="0"/>
        </a:p>
      </dsp:txBody>
      <dsp:txXfrm>
        <a:off x="5775303" y="1539831"/>
        <a:ext cx="2623634" cy="2203853"/>
      </dsp:txXfrm>
    </dsp:sp>
    <dsp:sp modelId="{82EE2C17-F664-4616-8F76-97637F08E124}">
      <dsp:nvSpPr>
        <dsp:cNvPr id="0" name=""/>
        <dsp:cNvSpPr/>
      </dsp:nvSpPr>
      <dsp:spPr>
        <a:xfrm>
          <a:off x="6536157" y="511367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6536157" y="511367"/>
        <a:ext cx="1101926" cy="1101926"/>
      </dsp:txXfrm>
    </dsp:sp>
    <dsp:sp modelId="{96383FDE-483E-4E6D-B151-4FC41C065094}">
      <dsp:nvSpPr>
        <dsp:cNvPr id="0" name=""/>
        <dsp:cNvSpPr/>
      </dsp:nvSpPr>
      <dsp:spPr>
        <a:xfrm>
          <a:off x="5775303" y="3817074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AA2D1-7ADE-4FAB-AB73-E999EB93EDA0}">
      <dsp:nvSpPr>
        <dsp:cNvPr id="0" name=""/>
        <dsp:cNvSpPr/>
      </dsp:nvSpPr>
      <dsp:spPr>
        <a:xfrm flipV="1">
          <a:off x="9356800" y="2242512"/>
          <a:ext cx="1178956" cy="1179906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454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10800000">
        <a:off x="9356800" y="2690876"/>
        <a:ext cx="1178956" cy="707943"/>
      </dsp:txXfrm>
    </dsp:sp>
    <dsp:sp modelId="{FEC87D35-FF68-4830-9865-7026502B7734}">
      <dsp:nvSpPr>
        <dsp:cNvPr id="0" name=""/>
        <dsp:cNvSpPr/>
      </dsp:nvSpPr>
      <dsp:spPr>
        <a:xfrm>
          <a:off x="9422155" y="144058"/>
          <a:ext cx="1101926" cy="1101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10" tIns="12700" rIns="859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4</a:t>
          </a:r>
        </a:p>
      </dsp:txBody>
      <dsp:txXfrm>
        <a:off x="9422155" y="144058"/>
        <a:ext cx="1101926" cy="1101926"/>
      </dsp:txXfrm>
    </dsp:sp>
    <dsp:sp modelId="{F57AF353-CCB4-4030-9EEE-1DC7B4B0CC7D}">
      <dsp:nvSpPr>
        <dsp:cNvPr id="0" name=""/>
        <dsp:cNvSpPr/>
      </dsp:nvSpPr>
      <dsp:spPr>
        <a:xfrm>
          <a:off x="8661301" y="3449765"/>
          <a:ext cx="26236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0" y="0"/>
          <a:ext cx="2648343" cy="35441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6475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Batch Memo: 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as part of the batch approval process, the AO will certify that the OF-288s are accurate, appropriate, and legal for payment.</a:t>
          </a:r>
          <a:endParaRPr lang="en-US" sz="1400" kern="1200" dirty="0"/>
        </a:p>
      </dsp:txBody>
      <dsp:txXfrm>
        <a:off x="0" y="1346760"/>
        <a:ext cx="2648343" cy="2126463"/>
      </dsp:txXfrm>
    </dsp:sp>
    <dsp:sp modelId="{94E9EF1A-1D07-4210-9402-6C559E90358A}">
      <dsp:nvSpPr>
        <dsp:cNvPr id="0" name=""/>
        <dsp:cNvSpPr/>
      </dsp:nvSpPr>
      <dsp:spPr>
        <a:xfrm>
          <a:off x="784581" y="134002"/>
          <a:ext cx="1063231" cy="1063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94" tIns="12700" rIns="828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784581" y="134002"/>
        <a:ext cx="1063231" cy="1063231"/>
      </dsp:txXfrm>
    </dsp:sp>
    <dsp:sp modelId="{B9E74D06-8974-46A7-BDE8-CAC0846523DB}">
      <dsp:nvSpPr>
        <dsp:cNvPr id="0" name=""/>
        <dsp:cNvSpPr/>
      </dsp:nvSpPr>
      <dsp:spPr>
        <a:xfrm>
          <a:off x="3338" y="3544034"/>
          <a:ext cx="264834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B9789-3645-43BB-A9C3-7DDE632A720F}">
      <dsp:nvSpPr>
        <dsp:cNvPr id="0" name=""/>
        <dsp:cNvSpPr/>
      </dsp:nvSpPr>
      <dsp:spPr>
        <a:xfrm>
          <a:off x="2906690" y="0"/>
          <a:ext cx="2648343" cy="35441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6475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Starting &amp; Ending Dates for reimbursement should be completed by AO. The CPC will add dates &amp; totals to each OF-288 based on the fire codes used for specific dates.</a:t>
          </a:r>
          <a:endParaRPr lang="en-US" sz="1400" kern="1200" dirty="0"/>
        </a:p>
      </dsp:txBody>
      <dsp:txXfrm>
        <a:off x="2906690" y="1346760"/>
        <a:ext cx="2648343" cy="2126463"/>
      </dsp:txXfrm>
    </dsp:sp>
    <dsp:sp modelId="{43C1B758-331C-410F-803B-24D1250F2D40}">
      <dsp:nvSpPr>
        <dsp:cNvPr id="0" name=""/>
        <dsp:cNvSpPr/>
      </dsp:nvSpPr>
      <dsp:spPr>
        <a:xfrm>
          <a:off x="3720384" y="118468"/>
          <a:ext cx="1063231" cy="1063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94" tIns="12700" rIns="828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3720384" y="118468"/>
        <a:ext cx="1063231" cy="1063231"/>
      </dsp:txXfrm>
    </dsp:sp>
    <dsp:sp modelId="{804BB8EB-0F81-4FF5-9A4C-1D61FACEB956}">
      <dsp:nvSpPr>
        <dsp:cNvPr id="0" name=""/>
        <dsp:cNvSpPr/>
      </dsp:nvSpPr>
      <dsp:spPr>
        <a:xfrm>
          <a:off x="2916515" y="3544034"/>
          <a:ext cx="264834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F9B26-840A-4F96-8D27-2D7E00511C9A}">
      <dsp:nvSpPr>
        <dsp:cNvPr id="0" name=""/>
        <dsp:cNvSpPr/>
      </dsp:nvSpPr>
      <dsp:spPr>
        <a:xfrm>
          <a:off x="5829693" y="0"/>
          <a:ext cx="2648343" cy="35441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647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casuals who joined the crew late or departed early, indicate those individuals and instruct to use dates on their OF-288s.</a:t>
          </a:r>
          <a:endParaRPr lang="en-US" sz="1500" kern="1200" dirty="0"/>
        </a:p>
      </dsp:txBody>
      <dsp:txXfrm>
        <a:off x="5829693" y="1346760"/>
        <a:ext cx="2648343" cy="2126463"/>
      </dsp:txXfrm>
    </dsp:sp>
    <dsp:sp modelId="{DAC041B6-6570-477A-B4C1-5CB7E0EFE0DC}">
      <dsp:nvSpPr>
        <dsp:cNvPr id="0" name=""/>
        <dsp:cNvSpPr/>
      </dsp:nvSpPr>
      <dsp:spPr>
        <a:xfrm>
          <a:off x="6630318" y="118468"/>
          <a:ext cx="1063231" cy="1063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94" tIns="12700" rIns="828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6630318" y="118468"/>
        <a:ext cx="1063231" cy="1063231"/>
      </dsp:txXfrm>
    </dsp:sp>
    <dsp:sp modelId="{F8ADDB2A-2689-4ACF-8222-B372EB5C8D35}">
      <dsp:nvSpPr>
        <dsp:cNvPr id="0" name=""/>
        <dsp:cNvSpPr/>
      </dsp:nvSpPr>
      <dsp:spPr>
        <a:xfrm>
          <a:off x="5829693" y="3544034"/>
          <a:ext cx="264834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8742870" y="0"/>
          <a:ext cx="2648343" cy="35441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20647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Travel reimbursement is not for planned events, (e.g., Training or Rx).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If there are receipts, (e.g., lodging, baggage) it must go through ETS or Manual process (BIA).</a:t>
          </a:r>
          <a:endParaRPr lang="en-US" sz="1500" kern="1200" dirty="0"/>
        </a:p>
      </dsp:txBody>
      <dsp:txXfrm>
        <a:off x="8742870" y="1346760"/>
        <a:ext cx="2648343" cy="2126463"/>
      </dsp:txXfrm>
    </dsp:sp>
    <dsp:sp modelId="{82EE2C17-F664-4616-8F76-97637F08E124}">
      <dsp:nvSpPr>
        <dsp:cNvPr id="0" name=""/>
        <dsp:cNvSpPr/>
      </dsp:nvSpPr>
      <dsp:spPr>
        <a:xfrm>
          <a:off x="9558051" y="162125"/>
          <a:ext cx="1063231" cy="1063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94" tIns="12700" rIns="828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4</a:t>
          </a:r>
        </a:p>
      </dsp:txBody>
      <dsp:txXfrm>
        <a:off x="9558051" y="162125"/>
        <a:ext cx="1063231" cy="1063231"/>
      </dsp:txXfrm>
    </dsp:sp>
    <dsp:sp modelId="{96383FDE-483E-4E6D-B151-4FC41C065094}">
      <dsp:nvSpPr>
        <dsp:cNvPr id="0" name=""/>
        <dsp:cNvSpPr/>
      </dsp:nvSpPr>
      <dsp:spPr>
        <a:xfrm>
          <a:off x="8742870" y="3544034"/>
          <a:ext cx="264834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19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4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9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being</a:t>
            </a:r>
            <a:r>
              <a:rPr lang="en-US" baseline="0" dirty="0"/>
              <a:t> reviewing the documents covered today remember they should be kept in a locked cabinet because of the PII.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807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0174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43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1 must be completed the first day of employment by the employee.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the employer completes Section 2 of the Form I-9.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8022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6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531-CCD3-4909-A41B-EAB1049BDA8C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7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6468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9435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5580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6929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CA9-BED2-4756-8AEF-E0F68B0488B6}" type="datetime1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5883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420268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830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62E62-E8FA-42DE-BC7E-BA73A13FC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537685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96899-6846-4B29-AD05-49215C31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459" y="197123"/>
            <a:ext cx="3392382" cy="167521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2939FABB-D58D-4DAF-878D-EB51A2AA62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459" y="2057400"/>
            <a:ext cx="3392382" cy="38623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AD5814-D5B6-4BF5-BF94-2F284D0079F8}"/>
              </a:ext>
            </a:extLst>
          </p:cNvPr>
          <p:cNvSpPr/>
          <p:nvPr userDrawn="1"/>
        </p:nvSpPr>
        <p:spPr>
          <a:xfrm>
            <a:off x="8042147" y="453643"/>
            <a:ext cx="3528000" cy="985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1FB18E8B-6111-4A64-AA8C-4CD4C981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D5311807-ED2F-406C-B107-B5D885AD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43FEB5F-C4B2-43B5-B019-DC467A6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1122110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>
            <a:lvl1pPr>
              <a:defRPr/>
            </a:lvl1pPr>
          </a:lstStyle>
          <a:p>
            <a:fld id="{670A55AC-ADB5-440D-AFFF-99C1406F297F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Teach a Course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43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38623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174417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B1AC-9A7E-4B2F-BE59-65E2DDF1D6F6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Teach a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28F3C-01BD-E819-26A7-1A7B37D64C81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7710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4272454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116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BC34B1AC-9A7E-4B2F-BE59-65E2DDF1D6F6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Teach a Course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AE95AE94-03D1-4FC2-903C-8511BF4E0409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Teach a Course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E340-46EE-4A5F-9C9B-315AD29A92C5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873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5AE94-03D1-4FC2-903C-8511BF4E0409}" type="datetime1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Teach a Course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5E14A-9EFA-7373-AC4D-20A25643197F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473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0697C-1149-C2F0-AE1C-E57A875C1349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91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0C3BC-E58C-4211-2148-7BAB9FBDF8E1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545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770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4B7E-D172-41E4-BE36-64B5A7E393CD}" type="datetimeFigureOut">
              <a:rPr lang="en-US" noProof="0" smtClean="0"/>
              <a:t>3/22/2023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/>
              <a:t>Teach a Course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406414-A744-8C8C-E626-5D893E519F32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A7F1CA9-BED2-4756-8AEF-E0F68B0488B6}" type="datetime1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6447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Teach a Course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A7F1CA9-BED2-4756-8AEF-E0F68B0488B6}" type="datetime1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06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728" r:id="rId22"/>
    <p:sldLayoutId id="2147483726" r:id="rId23"/>
    <p:sldLayoutId id="2147483734" r:id="rId24"/>
    <p:sldLayoutId id="2147483737" r:id="rId25"/>
    <p:sldLayoutId id="2147483738" r:id="rId2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oimspp.sharepoint.com/sites/CPCTeam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.nifc.gov/programs/casual-payment-center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men putting out a fire&#10;&#10;Description automatically generated with medium confidence">
            <a:extLst>
              <a:ext uri="{FF2B5EF4-FFF2-40B4-BE49-F238E27FC236}">
                <a16:creationId xmlns:a16="http://schemas.microsoft.com/office/drawing/2014/main" id="{EE6F246B-FF56-961A-759E-B5A8ADEF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29" y="392048"/>
            <a:ext cx="7574856" cy="4913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2387" y="1293197"/>
            <a:ext cx="3713683" cy="3470745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Hiring Documents &amp;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Internal Forms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2412" y="5564548"/>
            <a:ext cx="3202016" cy="649222"/>
          </a:xfrm>
          <a:noFill/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</a:rPr>
              <a:t>CASUAL </a:t>
            </a:r>
            <a:r>
              <a:rPr lang="en-US" sz="1800" dirty="0">
                <a:solidFill>
                  <a:schemeClr val="tx1">
                    <a:alpha val="75000"/>
                  </a:schemeClr>
                </a:solidFill>
              </a:rPr>
              <a:t>PAYMENT</a:t>
            </a:r>
            <a:r>
              <a:rPr lang="en-US" sz="18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</a:rPr>
              <a:t> CENTER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8FE2-08DA-4A83-919D-795DA9E288AA}"/>
              </a:ext>
            </a:extLst>
          </p:cNvPr>
          <p:cNvSpPr txBox="1"/>
          <p:nvPr/>
        </p:nvSpPr>
        <p:spPr>
          <a:xfrm>
            <a:off x="168151" y="6250508"/>
            <a:ext cx="63618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Equipment: A dozer plowing direct fire line on the Cedar Fire, 2020. Photo by Mike McMillian.</a:t>
            </a:r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D2EF1-0F9D-4795-905F-AC055B254B80}"/>
              </a:ext>
            </a:extLst>
          </p:cNvPr>
          <p:cNvSpPr txBox="1"/>
          <p:nvPr/>
        </p:nvSpPr>
        <p:spPr>
          <a:xfrm>
            <a:off x="325929" y="4311945"/>
            <a:ext cx="474245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National Interagency Fire Center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Casual Payment Center MS 270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3833 S Development Ave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Boise, ID 83705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Phone: 877-471-2262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Fax: 208-433-6405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Email: Casualpay@blm.gov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Office Hours: 8:00 am – 4:00 pm Monday – Friday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Website: </a:t>
            </a:r>
            <a:r>
              <a:rPr lang="en-US" sz="1100" b="1" dirty="0">
                <a:latin typeface="+mj-lt"/>
                <a:hlinkClick r:id="rId4"/>
              </a:rPr>
              <a:t>https://www.nifc.gov/programs/casual-payment-center</a:t>
            </a:r>
            <a:endParaRPr lang="en-US" sz="11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>
                <a:latin typeface="+mj-lt"/>
              </a:rPr>
              <a:t>DOI SharePoint: </a:t>
            </a:r>
            <a:r>
              <a:rPr lang="en-US" sz="11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CPC Team - Home (sharepoint.com)</a:t>
            </a:r>
            <a:endParaRPr lang="en-US" sz="11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CE9A-F279-4A31-AB97-5930C6C6D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386" y="476640"/>
            <a:ext cx="676715" cy="706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4B158C-BE19-4D5A-BD7C-157E572085D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074" y="484087"/>
            <a:ext cx="670878" cy="69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57454-4C0B-4521-957C-23B36A9D6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1850" y="480363"/>
            <a:ext cx="670618" cy="702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1E5705-FAC1-44D7-A222-2F3D0AA894E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365" y="476640"/>
            <a:ext cx="663881" cy="7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64208-CD2B-46AE-928A-7B8B3CB05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6143" y="476640"/>
            <a:ext cx="658425" cy="7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F8AA00-3688-456F-ACC0-B0D5C286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-86285"/>
            <a:ext cx="10571998" cy="970450"/>
          </a:xfrm>
        </p:spPr>
        <p:txBody>
          <a:bodyPr/>
          <a:lstStyle/>
          <a:p>
            <a:r>
              <a:rPr lang="en-US" dirty="0"/>
              <a:t>Certification of Form I-9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155E21-E853-453C-A69F-C181DF781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8102" y="4113585"/>
            <a:ext cx="10202744" cy="2292902"/>
          </a:xfrm>
        </p:spPr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Enter the Employee’s first day of employment.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Sign &amp; date the attestation on the date Section 2 is completed.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Provide name and title of person completing Section 2.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The I-9 can be completed in early spring, if the employee has accepted an employment offer.</a:t>
            </a:r>
          </a:p>
          <a:p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F4561E6-26EA-444C-97F0-B373AFF348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6580" y="1895235"/>
            <a:ext cx="8444920" cy="210942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509A4-087A-4A20-9A05-D41291E4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 dirty="0"/>
              <a:t>RETAINED AT HOME UNIT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60C2E8-FD73-47AC-885F-EEDC920E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BF0EE-3FEF-4C83-9CF9-846C41D23ECD}"/>
              </a:ext>
            </a:extLst>
          </p:cNvPr>
          <p:cNvSpPr txBox="1"/>
          <p:nvPr/>
        </p:nvSpPr>
        <p:spPr>
          <a:xfrm>
            <a:off x="810001" y="911740"/>
            <a:ext cx="10871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3300"/>
                </a:solidFill>
                <a:latin typeface="+mj-lt"/>
                <a:cs typeface="Calibri" pitchFamily="34" charset="0"/>
              </a:rPr>
              <a:t>*Employers may, but are not required to, photocopy the document(s) presented. If photocopies are made, they should be made for ALL new hires. Photocopies must be retained with Form I-9 in case of inspection by DHS. Employers must always complete Section 2 even if they photocopy an employee’s document(s).</a:t>
            </a:r>
          </a:p>
        </p:txBody>
      </p:sp>
    </p:spTree>
    <p:extLst>
      <p:ext uri="{BB962C8B-B14F-4D97-AF65-F5344CB8AC3E}">
        <p14:creationId xmlns:p14="http://schemas.microsoft.com/office/powerpoint/2010/main" val="38418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1BDC9-B418-4584-BFD1-BEA30B07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5CC235-0FBE-469E-B232-765F3FDA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78AB10-D64C-459F-B178-D82797FC73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5300"/>
            <a:ext cx="5740400" cy="13414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C3300"/>
                </a:solidFill>
              </a:rPr>
              <a:t>Single Resource Casual Hire Information Form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E911E-DCF3-47F1-BEFC-57D0B45F2AB9}"/>
              </a:ext>
            </a:extLst>
          </p:cNvPr>
          <p:cNvSpPr txBox="1"/>
          <p:nvPr/>
        </p:nvSpPr>
        <p:spPr>
          <a:xfrm>
            <a:off x="513569" y="1290833"/>
            <a:ext cx="449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+mj-lt"/>
              </a:rPr>
              <a:t>This form sets the formal agreement between the Agency and the Casual/AD to ensure there is no misunderstanding. It establishes the authority to pay under the AD Pay Plan.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CA74F79-32F0-4449-BD59-DF9441B58E0E}"/>
              </a:ext>
            </a:extLst>
          </p:cNvPr>
          <p:cNvSpPr txBox="1">
            <a:spLocks/>
          </p:cNvSpPr>
          <p:nvPr/>
        </p:nvSpPr>
        <p:spPr>
          <a:xfrm>
            <a:off x="548833" y="2611773"/>
            <a:ext cx="4458359" cy="330411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This form establishes what the government will pay for travel and what expenses are reimbursable.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+mj-lt"/>
              </a:rPr>
              <a:t>It provides a checklist for hiring documents to ensure prompt payment for work performed.</a:t>
            </a:r>
            <a:endParaRPr lang="en-US" sz="1400" i="1" dirty="0"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1400" i="1" dirty="0"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700" i="1" dirty="0">
                <a:solidFill>
                  <a:srgbClr val="FF3300"/>
                </a:solidFill>
                <a:latin typeface="+mj-lt"/>
              </a:rPr>
              <a:t>If the form is not properly signed and dated, it may not be an acceptable document if there is a grievance filed by a Casual/AD.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5D49FA6-3895-4DA5-B3EE-3FB497A29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5" t="3913" r="6362" b="8840"/>
          <a:stretch/>
        </p:blipFill>
        <p:spPr>
          <a:xfrm>
            <a:off x="6480312" y="423130"/>
            <a:ext cx="4621695" cy="59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3D8B0C-EFCA-45C3-A92A-E9B17B93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056" y="469172"/>
            <a:ext cx="4105188" cy="1675219"/>
          </a:xfrm>
        </p:spPr>
        <p:txBody>
          <a:bodyPr/>
          <a:lstStyle/>
          <a:p>
            <a:r>
              <a:rPr lang="en-US" dirty="0"/>
              <a:t>Incident Behavior Form</a:t>
            </a: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ACF6-E8C5-485F-B9F8-6F314C3308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459" y="2051248"/>
            <a:ext cx="3392382" cy="1377752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This form should be completed annually.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7E12A-8BF8-4D3D-842F-D070248D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0596" y="6446838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DB1DA-AD73-4E32-B7D5-0BD1008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391" y="6446838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  <p:pic>
        <p:nvPicPr>
          <p:cNvPr id="11" name="Picture 10" descr="Text, table&#10;&#10;Description automatically generated">
            <a:extLst>
              <a:ext uri="{FF2B5EF4-FFF2-40B4-BE49-F238E27FC236}">
                <a16:creationId xmlns:a16="http://schemas.microsoft.com/office/drawing/2014/main" id="{9CDC0B29-F24E-4AA8-9E61-8CFAEB555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6" t="5363" r="8051" b="12753"/>
          <a:stretch/>
        </p:blipFill>
        <p:spPr>
          <a:xfrm>
            <a:off x="844159" y="236783"/>
            <a:ext cx="4880114" cy="6210055"/>
          </a:xfrm>
          <a:prstGeom prst="rect">
            <a:avLst/>
          </a:prstGeom>
        </p:spPr>
      </p:pic>
      <p:pic>
        <p:nvPicPr>
          <p:cNvPr id="7" name="Picture 6" descr="Firemen putting out a fire&#10;&#10;Description automatically generated with medium confidence">
            <a:extLst>
              <a:ext uri="{FF2B5EF4-FFF2-40B4-BE49-F238E27FC236}">
                <a16:creationId xmlns:a16="http://schemas.microsoft.com/office/drawing/2014/main" id="{0EEEBD39-D575-64C4-6553-E01F52E9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5" y="3257550"/>
            <a:ext cx="4738133" cy="3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0571FB-0D38-48F5-B2C5-4F4F3F846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</a:t>
            </a:r>
            <a:br>
              <a:rPr lang="en-US" dirty="0"/>
            </a:br>
            <a:r>
              <a:rPr lang="en-US" dirty="0"/>
              <a:t>FORM W-4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1D321-B622-4A32-B474-CA97718ECD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77270" y="2057400"/>
            <a:ext cx="4671391" cy="3862388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Please use a current year form when submitting Form W-4.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Step 1(a) and Step 1 (b) must be completed with Name and Social Security Number.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Step 1 (c) must be marked with one Marital Status.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If claiming dependents, Step 3 Block 3 must have a dollar amount (i.e., $2,000.00; $500.00), not a single-digit number (as in allowances, 1, 2, 3 etc.).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Form must be signed and dated.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E7E67-E83D-41F3-BFE6-A615C912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9BFD1-1B9C-4D2B-A77D-84416F45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 dirty="0"/>
              <a:t>SUBMIT FORM TO THE CPC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EBF911-B683-DC38-2553-56780EB0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41" y="329429"/>
            <a:ext cx="5069581" cy="627704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2B9AD1-EBC3-ED5A-68F1-5B26578105D7}"/>
              </a:ext>
            </a:extLst>
          </p:cNvPr>
          <p:cNvSpPr/>
          <p:nvPr/>
        </p:nvSpPr>
        <p:spPr>
          <a:xfrm>
            <a:off x="5329646" y="661851"/>
            <a:ext cx="766354" cy="2873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196C92-6E67-416F-0F9F-64055B080226}"/>
              </a:ext>
            </a:extLst>
          </p:cNvPr>
          <p:cNvSpPr/>
          <p:nvPr/>
        </p:nvSpPr>
        <p:spPr>
          <a:xfrm>
            <a:off x="1837509" y="949234"/>
            <a:ext cx="2617796" cy="28738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2F8BB-B73E-0CE4-ED38-C56A213AF177}"/>
              </a:ext>
            </a:extLst>
          </p:cNvPr>
          <p:cNvSpPr/>
          <p:nvPr/>
        </p:nvSpPr>
        <p:spPr>
          <a:xfrm>
            <a:off x="5063373" y="949234"/>
            <a:ext cx="1032627" cy="28738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B80715-467E-8BEC-1325-8AC89D0425AE}"/>
              </a:ext>
            </a:extLst>
          </p:cNvPr>
          <p:cNvSpPr/>
          <p:nvPr/>
        </p:nvSpPr>
        <p:spPr>
          <a:xfrm>
            <a:off x="1950720" y="1567543"/>
            <a:ext cx="339634" cy="48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71FC0C-F07D-9C18-883F-336E0A13B15F}"/>
              </a:ext>
            </a:extLst>
          </p:cNvPr>
          <p:cNvSpPr/>
          <p:nvPr/>
        </p:nvSpPr>
        <p:spPr>
          <a:xfrm>
            <a:off x="5329646" y="3535680"/>
            <a:ext cx="969376" cy="8360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2789AE-2E5F-A1C1-BCAC-0F3AA46EEB0D}"/>
              </a:ext>
            </a:extLst>
          </p:cNvPr>
          <p:cNvCxnSpPr>
            <a:cxnSpLocks/>
          </p:cNvCxnSpPr>
          <p:nvPr/>
        </p:nvCxnSpPr>
        <p:spPr>
          <a:xfrm flipH="1">
            <a:off x="3283131" y="5347063"/>
            <a:ext cx="3694139" cy="256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F10AF06-6AFE-45B8-45E9-967977392ED5}"/>
              </a:ext>
            </a:extLst>
          </p:cNvPr>
          <p:cNvCxnSpPr>
            <a:cxnSpLocks/>
          </p:cNvCxnSpPr>
          <p:nvPr/>
        </p:nvCxnSpPr>
        <p:spPr>
          <a:xfrm flipH="1">
            <a:off x="5974080" y="5347063"/>
            <a:ext cx="1003190" cy="256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75E3EF05-3F16-A802-5616-4A3BCB5A6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3350"/>
          <a:stretch/>
        </p:blipFill>
        <p:spPr>
          <a:xfrm>
            <a:off x="6108700" y="-1"/>
            <a:ext cx="6094450" cy="6858001"/>
          </a:xfrm>
          <a:prstGeom prst="rect">
            <a:avLst/>
          </a:prstGeom>
        </p:spPr>
      </p:pic>
      <p:sp>
        <p:nvSpPr>
          <p:cNvPr id="14" name="Freeform 16">
            <a:extLst>
              <a:ext uri="{FF2B5EF4-FFF2-40B4-BE49-F238E27FC236}">
                <a16:creationId xmlns:a16="http://schemas.microsoft.com/office/drawing/2014/main" id="{3994EE40-F54F-48E5-826B-B45158209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A1A12C-EF63-419E-B2D8-3304D39B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70100" cy="15594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>
                <a:solidFill>
                  <a:srgbClr val="FEFEFE"/>
                </a:solidFill>
              </a:rPr>
              <a:t>State Taxes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6CAF8B2-A8C4-4721-A9C0-B5B81A417EC7}"/>
              </a:ext>
            </a:extLst>
          </p:cNvPr>
          <p:cNvSpPr txBox="1">
            <a:spLocks/>
          </p:cNvSpPr>
          <p:nvPr/>
        </p:nvSpPr>
        <p:spPr>
          <a:xfrm>
            <a:off x="818712" y="2413000"/>
            <a:ext cx="5055923" cy="363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 2" charset="2"/>
              <a:buChar char=""/>
            </a:pPr>
            <a:r>
              <a:rPr lang="en-US" sz="1400">
                <a:solidFill>
                  <a:schemeClr val="tx1"/>
                </a:solidFill>
              </a:rPr>
              <a:t>New employees, the Federal Personnel Payroll System (FPPS) will automatically default state taxes to single and zero deductions for the hired at state. </a:t>
            </a: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 2" charset="2"/>
              <a:buChar char=""/>
            </a:pPr>
            <a:endParaRPr lang="en-US" sz="1400">
              <a:solidFill>
                <a:schemeClr val="tx1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 2" charset="2"/>
              <a:buChar char=""/>
            </a:pPr>
            <a:r>
              <a:rPr lang="en-US" sz="1400">
                <a:solidFill>
                  <a:schemeClr val="tx1"/>
                </a:solidFill>
              </a:rPr>
              <a:t>A Tribal Exemption form (if applicable) can be submitted each calendar year by casuals to exempt themselves from state taxes.</a:t>
            </a: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 2" charset="2"/>
              <a:buChar char=""/>
            </a:pPr>
            <a:endParaRPr lang="en-US" sz="1400">
              <a:solidFill>
                <a:schemeClr val="tx1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 2" charset="2"/>
              <a:buChar char=""/>
            </a:pPr>
            <a:r>
              <a:rPr lang="en-US" sz="1400">
                <a:solidFill>
                  <a:schemeClr val="tx1"/>
                </a:solidFill>
              </a:rPr>
              <a:t>If the casual would like to claim a different deduction for state taxes, use specific state tax form.</a:t>
            </a: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 2" charset="2"/>
              <a:buChar char=""/>
            </a:pPr>
            <a:endParaRPr lang="en-US" sz="1400">
              <a:solidFill>
                <a:schemeClr val="tx1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 2" charset="2"/>
              <a:buChar char=""/>
            </a:pPr>
            <a:r>
              <a:rPr lang="en-US" sz="1400">
                <a:solidFill>
                  <a:schemeClr val="tx1"/>
                </a:solidFill>
              </a:rPr>
              <a:t>There are nine states that do not have individual income withholding tax (e.g.</a:t>
            </a:r>
            <a:r>
              <a:rPr lang="en-US" sz="1400" b="1">
                <a:solidFill>
                  <a:schemeClr val="tx1"/>
                </a:solidFill>
              </a:rPr>
              <a:t>, AK, FL, NH, NV, SD, TN, TX, WA, WY</a:t>
            </a:r>
            <a:r>
              <a:rPr lang="en-US" sz="1400">
                <a:solidFill>
                  <a:schemeClr val="tx1"/>
                </a:solidFill>
              </a:rPr>
              <a:t>), therefore, no state tax is withheld.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C815B-36E3-424C-BB68-B6F17214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4563282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SUBMIT FORM TO THE CPC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FB820-A8B4-4A7D-8CFA-201B6AC2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F8AA00-3688-456F-ACC0-B0D5C286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Deposit Form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155E21-E853-453C-A69F-C181DF781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All fields must be legible and accurate.</a:t>
            </a:r>
          </a:p>
          <a:p>
            <a:r>
              <a:rPr lang="en-US" dirty="0">
                <a:latin typeface="+mj-lt"/>
              </a:rPr>
              <a:t>Account information must be entered in the proper fields (Section C).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Must include Type of Account.</a:t>
            </a:r>
          </a:p>
          <a:p>
            <a:r>
              <a:rPr lang="en-US" dirty="0">
                <a:latin typeface="+mj-lt"/>
              </a:rPr>
              <a:t>Signature &amp; Date.</a:t>
            </a:r>
          </a:p>
          <a:p>
            <a:r>
              <a:rPr lang="en-US" dirty="0">
                <a:latin typeface="+mj-lt"/>
              </a:rPr>
              <a:t>If the form is incomplete or illegible, a profile will not be updated, and the agency will be contacted.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924D52-65FE-4D31-BF59-A473202015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295140"/>
            <a:ext cx="5194300" cy="34932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509A4-087A-4A20-9A05-D41291E4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60C2E8-FD73-47AC-885F-EEDC920E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60" y="6359355"/>
            <a:ext cx="86443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7638"/>
            <a:ext cx="3627438" cy="12112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EFT Waiver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87260" y="1874959"/>
            <a:ext cx="3946384" cy="24220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latin typeface="+mj-lt"/>
              </a:rPr>
              <a:t>Name and SSN must be completed.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latin typeface="+mj-lt"/>
              </a:rPr>
              <a:t>One of the boxes must be checked.</a:t>
            </a:r>
            <a:endParaRPr lang="en-US" i="1" dirty="0">
              <a:latin typeface="+mj-lt"/>
            </a:endParaRP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latin typeface="+mj-lt"/>
              </a:rPr>
              <a:t>Signature must be present, and the date must be current year.</a:t>
            </a:r>
            <a:endParaRPr lang="en-US" kern="1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79705-E613-4CEC-B24B-B40D4AEB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054" y="343598"/>
            <a:ext cx="4889416" cy="6062889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21B9109-90A0-4CB5-B39A-85668AA8A028}"/>
              </a:ext>
            </a:extLst>
          </p:cNvPr>
          <p:cNvSpPr txBox="1">
            <a:spLocks/>
          </p:cNvSpPr>
          <p:nvPr/>
        </p:nvSpPr>
        <p:spPr>
          <a:xfrm>
            <a:off x="15105" y="874476"/>
            <a:ext cx="4217508" cy="1328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>
                <a:solidFill>
                  <a:schemeClr val="tx1"/>
                </a:solidFill>
                <a:latin typeface="+mj-lt"/>
              </a:rPr>
              <a:t>Must be completed each CALENDAR YEAR when Casual/AD is requesting a Treasury Check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0D2B7-337D-436B-93D9-B0B2C58353C5}"/>
              </a:ext>
            </a:extLst>
          </p:cNvPr>
          <p:cNvSpPr/>
          <p:nvPr/>
        </p:nvSpPr>
        <p:spPr>
          <a:xfrm>
            <a:off x="7048192" y="1538740"/>
            <a:ext cx="4313585" cy="270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24EBC95D-D91C-41DA-9E18-D3D7EA1CD92E}"/>
              </a:ext>
            </a:extLst>
          </p:cNvPr>
          <p:cNvSpPr/>
          <p:nvPr/>
        </p:nvSpPr>
        <p:spPr>
          <a:xfrm>
            <a:off x="6960085" y="2496675"/>
            <a:ext cx="176215" cy="722313"/>
          </a:xfrm>
          <a:prstGeom prst="leftBrac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2F9839-3915-4561-A109-724162ED4F9D}"/>
              </a:ext>
            </a:extLst>
          </p:cNvPr>
          <p:cNvCxnSpPr>
            <a:cxnSpLocks/>
          </p:cNvCxnSpPr>
          <p:nvPr/>
        </p:nvCxnSpPr>
        <p:spPr>
          <a:xfrm flipV="1">
            <a:off x="4077781" y="2847547"/>
            <a:ext cx="2698824" cy="1979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CCEF2C-5E47-47AC-B2A7-B2335895397A}"/>
              </a:ext>
            </a:extLst>
          </p:cNvPr>
          <p:cNvCxnSpPr>
            <a:cxnSpLocks/>
          </p:cNvCxnSpPr>
          <p:nvPr/>
        </p:nvCxnSpPr>
        <p:spPr>
          <a:xfrm>
            <a:off x="4433644" y="3838375"/>
            <a:ext cx="3131616" cy="13941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D83177-7CE9-4290-A20F-94DBCEF23C7D}"/>
              </a:ext>
            </a:extLst>
          </p:cNvPr>
          <p:cNvCxnSpPr>
            <a:cxnSpLocks/>
          </p:cNvCxnSpPr>
          <p:nvPr/>
        </p:nvCxnSpPr>
        <p:spPr>
          <a:xfrm flipV="1">
            <a:off x="3923071" y="1685298"/>
            <a:ext cx="3074077" cy="6778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555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15DE26-C50C-4066-9C29-700573966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5100" y="1705364"/>
            <a:ext cx="5230364" cy="4651485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Must be submitted each calendar year to account for all employees being offered health care.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800" dirty="0">
              <a:latin typeface="+mj-l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Name, SSN/ECI must be completed along with a signature and current year date.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800" i="1" dirty="0">
              <a:latin typeface="+mj-l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“I Elect” simply means </a:t>
            </a:r>
            <a:r>
              <a:rPr lang="en-US" sz="1800" b="1" dirty="0">
                <a:latin typeface="+mj-lt"/>
              </a:rPr>
              <a:t>if</a:t>
            </a:r>
            <a:r>
              <a:rPr lang="en-US" sz="1800" dirty="0">
                <a:latin typeface="+mj-lt"/>
              </a:rPr>
              <a:t> the Casual/AD meets the qualification criteria, the CPC will send notification of eligibility to select a health care plan.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800" kern="1200" dirty="0">
              <a:latin typeface="+mj-l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“I Decline” means the Casual/AD will not be contacted by the CPC about health care if they meet eligibility requirements.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endParaRPr lang="en-US" sz="800" dirty="0">
              <a:latin typeface="+mj-lt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A Casual/AD can change status anytime.</a:t>
            </a:r>
            <a:endParaRPr lang="en-US" sz="1800" i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1" dirty="0">
              <a:latin typeface="+mj-lt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552325-72F6-46CD-9A96-F0C5DD8E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1" y="161543"/>
            <a:ext cx="5230364" cy="1476758"/>
          </a:xfrm>
        </p:spPr>
        <p:txBody>
          <a:bodyPr/>
          <a:lstStyle/>
          <a:p>
            <a:r>
              <a:rPr lang="en-US" dirty="0"/>
              <a:t>Federal Employee Health Benefits Form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9E9F7-D07C-4C7E-BC54-6FD9011E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 dirty="0"/>
              <a:t>SUBMIT FORM TO THE CPC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08EBC-671F-4D77-8B3C-0150D3E0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790B18-5D18-41EB-9112-825967490844}"/>
              </a:ext>
            </a:extLst>
          </p:cNvPr>
          <p:cNvSpPr/>
          <p:nvPr/>
        </p:nvSpPr>
        <p:spPr>
          <a:xfrm>
            <a:off x="889000" y="3898900"/>
            <a:ext cx="228600" cy="749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4E93F89-B1BD-4337-9194-94079932C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" b="6330"/>
          <a:stretch/>
        </p:blipFill>
        <p:spPr>
          <a:xfrm>
            <a:off x="446535" y="161543"/>
            <a:ext cx="5299364" cy="6354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29F6D6-C825-444D-90F1-C45DD25C6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1702"/>
            <a:ext cx="2136216" cy="15743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EB82A56-C0CC-4CAD-BCB1-34382458ABC0}"/>
              </a:ext>
            </a:extLst>
          </p:cNvPr>
          <p:cNvSpPr/>
          <p:nvPr/>
        </p:nvSpPr>
        <p:spPr>
          <a:xfrm>
            <a:off x="843935" y="4031106"/>
            <a:ext cx="228600" cy="684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098C4A-EEF1-C0C2-90EB-CCF4CFBAED4D}"/>
              </a:ext>
            </a:extLst>
          </p:cNvPr>
          <p:cNvCxnSpPr/>
          <p:nvPr/>
        </p:nvCxnSpPr>
        <p:spPr>
          <a:xfrm>
            <a:off x="2934789" y="1994263"/>
            <a:ext cx="104502" cy="11321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51818-EB28-E2F6-05FB-68784B6D1EC8}"/>
              </a:ext>
            </a:extLst>
          </p:cNvPr>
          <p:cNvCxnSpPr/>
          <p:nvPr/>
        </p:nvCxnSpPr>
        <p:spPr>
          <a:xfrm flipV="1">
            <a:off x="2943497" y="2002971"/>
            <a:ext cx="87086" cy="10450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2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Meeting room with a people">
            <a:extLst>
              <a:ext uri="{FF2B5EF4-FFF2-40B4-BE49-F238E27FC236}">
                <a16:creationId xmlns:a16="http://schemas.microsoft.com/office/drawing/2014/main" id="{31727492-A578-4CB1-994B-D17649C2D4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330" y="457200"/>
            <a:ext cx="3577394" cy="1063782"/>
          </a:xfrm>
        </p:spPr>
        <p:txBody>
          <a:bodyPr>
            <a:normAutofit/>
          </a:bodyPr>
          <a:lstStyle/>
          <a:p>
            <a:r>
              <a:rPr lang="en-US" sz="2000" dirty="0"/>
              <a:t>ADDRESS CHANGE FORM  &amp; </a:t>
            </a:r>
            <a:br>
              <a:rPr lang="en-US" sz="2000" dirty="0"/>
            </a:br>
            <a:r>
              <a:rPr lang="en-US" sz="2000" dirty="0"/>
              <a:t>EMPLOYMENT VERIFICATON REQUEST 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1D6E0-6A9C-4ADB-984E-B54DD59C6D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2330" y="1520982"/>
            <a:ext cx="3500771" cy="492434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Address Change Form can change both Destination of Payment and Destination of Correspondence.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Remember to indicate where mail is received; do not forget Apartment/Unit Numbers.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 --------------------------------------------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The Employment Verification Request Form is used for Verifications, Employment Summaries, and Wage &amp; Earning Statements (WESs).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Requests will be emailed, faxed or mailed within two business days.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AO/POCs may call and request Employment Summaries on behalf of the Casual/AD.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511AF7-6FC7-4A1D-8A3F-E1FF2FF48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78" y="641100"/>
            <a:ext cx="4032668" cy="5804229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F9A2AC-8DF2-4351-A846-E227CE2A7D0C}"/>
              </a:ext>
            </a:extLst>
          </p:cNvPr>
          <p:cNvSpPr txBox="1">
            <a:spLocks/>
          </p:cNvSpPr>
          <p:nvPr/>
        </p:nvSpPr>
        <p:spPr>
          <a:xfrm>
            <a:off x="126778" y="6525928"/>
            <a:ext cx="6981636" cy="263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Submit form to the CPC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CDB147F-D075-4781-B19A-4D124A3326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5" t="2868" r="4190" b="2079"/>
          <a:stretch/>
        </p:blipFill>
        <p:spPr>
          <a:xfrm>
            <a:off x="7919725" y="593739"/>
            <a:ext cx="4145498" cy="585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5A4A71-BF4C-4D5C-BFC7-87532A78D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ECI Request Form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1934334"/>
            <a:ext cx="3517435" cy="381158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Requesting ECIs? Use the ECI Request form!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Indicate Hired At, Casual First, Middle Initial, Last Name and complete SSN.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Verify legibility before submitting form.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Request must be from an Approving Official or Point of Contact.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604A-7E08-4A9B-A7E1-F0086159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9782B-C5C4-48DA-AA51-2AF88DEF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noProof="0" dirty="0"/>
              <a:t>SUBMIT FORM TO THE CPC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0960E3-8267-4809-9C6A-DE3376FAC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84" y="457200"/>
            <a:ext cx="5203632" cy="5966927"/>
          </a:xfrm>
          <a:prstGeom prst="rect">
            <a:avLst/>
          </a:prstGeom>
          <a:ln w="28575">
            <a:solidFill>
              <a:srgbClr val="827266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341" y="-13066"/>
            <a:ext cx="3693000" cy="1600200"/>
          </a:xfrm>
        </p:spPr>
        <p:txBody>
          <a:bodyPr/>
          <a:lstStyle/>
          <a:p>
            <a:pPr algn="ctr"/>
            <a:r>
              <a:rPr lang="en-US" dirty="0"/>
              <a:t>Documents/forms to be covered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FEC5-159E-43A5-9588-54A48A0C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406" y="6216898"/>
            <a:ext cx="3769822" cy="572142"/>
          </a:xfrm>
        </p:spPr>
        <p:txBody>
          <a:bodyPr/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Crews: Alaska Fire Service Midnight Sun IHC hiking in the sunset of the Koyukutuk River Fire (#224) northwest of the remote village of Russian Mission, Alaska in June 2019. Photo by Chase Maness</a:t>
            </a:r>
            <a:endParaRPr lang="en-US" sz="8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581660B-2710-468F-8373-9AE7252B9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1381066"/>
              </p:ext>
            </p:extLst>
          </p:nvPr>
        </p:nvGraphicFramePr>
        <p:xfrm>
          <a:off x="4346892" y="2163096"/>
          <a:ext cx="3483897" cy="367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Placeholder 13" descr="A picture containing outdoor, tree, sunset, day&#10;&#10;Description automatically generated">
            <a:extLst>
              <a:ext uri="{FF2B5EF4-FFF2-40B4-BE49-F238E27FC236}">
                <a16:creationId xmlns:a16="http://schemas.microsoft.com/office/drawing/2014/main" id="{385901E9-7D84-66AA-DEBD-E7F92C9D461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8"/>
          <a:srcRect l="7059" r="7059"/>
          <a:stretch>
            <a:fillRect/>
          </a:stretch>
        </p:blipFill>
        <p:spPr/>
      </p:pic>
      <p:pic>
        <p:nvPicPr>
          <p:cNvPr id="12" name="Picture Placeholder 11" descr="A picture containing train, tree, track, outdoor&#10;&#10;Description automatically generated">
            <a:extLst>
              <a:ext uri="{FF2B5EF4-FFF2-40B4-BE49-F238E27FC236}">
                <a16:creationId xmlns:a16="http://schemas.microsoft.com/office/drawing/2014/main" id="{85B03723-CEB5-65A9-2668-BF1BC577E3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9"/>
          <a:srcRect t="6336" b="6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50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CF9DA2-F404-430C-904D-E5596A823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on how to complete </a:t>
            </a:r>
            <a:br>
              <a:rPr lang="en-US" dirty="0"/>
            </a:br>
            <a:r>
              <a:rPr lang="en-US" dirty="0"/>
              <a:t>Time &amp; Attendance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F4B378-E310-4669-84B4-1209BF928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04291"/>
            <a:ext cx="5422390" cy="2032001"/>
          </a:xfrm>
        </p:spPr>
        <p:txBody>
          <a:bodyPr/>
          <a:lstStyle/>
          <a:p>
            <a:r>
              <a:rPr lang="en-US" dirty="0"/>
              <a:t>Approving Official Batch Memo</a:t>
            </a:r>
          </a:p>
          <a:p>
            <a:r>
              <a:rPr lang="en-US" dirty="0"/>
              <a:t>Batch Memo Manifest</a:t>
            </a:r>
          </a:p>
          <a:p>
            <a:r>
              <a:rPr lang="en-US" dirty="0"/>
              <a:t>OF-288</a:t>
            </a:r>
          </a:p>
          <a:p>
            <a:r>
              <a:rPr lang="en-US" dirty="0"/>
              <a:t>Travel Worksheet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8E91E7-8F25-47F7-B600-6AA4062760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4633" y="2014848"/>
            <a:ext cx="2448338" cy="43916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CB4657-A841-4CC1-BBCF-78128F9E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 descr="A person standing next to a car on fire in the woods&#10;&#10;Description automatically generated with low confidence">
            <a:extLst>
              <a:ext uri="{FF2B5EF4-FFF2-40B4-BE49-F238E27FC236}">
                <a16:creationId xmlns:a16="http://schemas.microsoft.com/office/drawing/2014/main" id="{46807641-576D-39C1-EAA7-F63865A52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" y="4124325"/>
            <a:ext cx="36290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1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C5E721-D401-4131-BA4A-14B0009E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08" y="585561"/>
            <a:ext cx="10571998" cy="675361"/>
          </a:xfrm>
        </p:spPr>
        <p:txBody>
          <a:bodyPr/>
          <a:lstStyle/>
          <a:p>
            <a:r>
              <a:rPr lang="en-US" dirty="0"/>
              <a:t>Approving Official </a:t>
            </a:r>
            <a:br>
              <a:rPr lang="en-US" dirty="0"/>
            </a:br>
            <a:r>
              <a:rPr lang="en-US" dirty="0"/>
              <a:t>Batch Memo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0BBFE-291C-4266-B9C6-FE094D2F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42" y="6317122"/>
            <a:ext cx="864432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F9C0C3-2CDE-4E3A-9E35-5A636E3B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85DF2-56BA-46FD-99CD-FAFDC272D8A1}"/>
              </a:ext>
            </a:extLst>
          </p:cNvPr>
          <p:cNvSpPr/>
          <p:nvPr/>
        </p:nvSpPr>
        <p:spPr>
          <a:xfrm>
            <a:off x="9021818" y="1996102"/>
            <a:ext cx="3132653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Indicate a unique Batch Number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72FB80-6505-4DB8-AB41-2A68CA09AA62}"/>
              </a:ext>
            </a:extLst>
          </p:cNvPr>
          <p:cNvSpPr/>
          <p:nvPr/>
        </p:nvSpPr>
        <p:spPr>
          <a:xfrm>
            <a:off x="37529" y="2298327"/>
            <a:ext cx="3205932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Current agency contact 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55849-DB5F-48A9-88CA-53DBC9BDDCC1}"/>
              </a:ext>
            </a:extLst>
          </p:cNvPr>
          <p:cNvSpPr/>
          <p:nvPr/>
        </p:nvSpPr>
        <p:spPr>
          <a:xfrm>
            <a:off x="37529" y="2926791"/>
            <a:ext cx="3205932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Valid email address if requesting a confirmation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1582C2-E134-43ED-98E0-FFF7181627C2}"/>
              </a:ext>
            </a:extLst>
          </p:cNvPr>
          <p:cNvSpPr/>
          <p:nvPr/>
        </p:nvSpPr>
        <p:spPr>
          <a:xfrm>
            <a:off x="37530" y="3566881"/>
            <a:ext cx="3205931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Casual 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DBD06-C654-49F9-A402-0872CAE7C3C5}"/>
              </a:ext>
            </a:extLst>
          </p:cNvPr>
          <p:cNvSpPr/>
          <p:nvPr/>
        </p:nvSpPr>
        <p:spPr>
          <a:xfrm>
            <a:off x="8984288" y="2758908"/>
            <a:ext cx="3170182" cy="1144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reimbursements for Incidental Expenses by indicating Starting &amp; Ending dates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598C9D-A329-4664-902F-EC72BA02065B}"/>
              </a:ext>
            </a:extLst>
          </p:cNvPr>
          <p:cNvSpPr/>
          <p:nvPr/>
        </p:nvSpPr>
        <p:spPr>
          <a:xfrm>
            <a:off x="54524" y="4759311"/>
            <a:ext cx="3188937" cy="1113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other agency contacts for the specific batch that the CPC may contact for questions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3B400D-8EDD-4605-874F-37343B87FF40}"/>
              </a:ext>
            </a:extLst>
          </p:cNvPr>
          <p:cNvSpPr/>
          <p:nvPr/>
        </p:nvSpPr>
        <p:spPr>
          <a:xfrm>
            <a:off x="8976661" y="5425399"/>
            <a:ext cx="3170182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Approving Official name &amp; signature required</a:t>
            </a:r>
          </a:p>
        </p:txBody>
      </p: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2216C36E-864D-4203-86E4-97593E0F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" t="3584" r="6932" b="4802"/>
          <a:stretch/>
        </p:blipFill>
        <p:spPr>
          <a:xfrm>
            <a:off x="3759706" y="789174"/>
            <a:ext cx="4750339" cy="586945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FE11E8-996D-481C-A7C6-B92C23C93F4A}"/>
              </a:ext>
            </a:extLst>
          </p:cNvPr>
          <p:cNvCxnSpPr>
            <a:cxnSpLocks/>
          </p:cNvCxnSpPr>
          <p:nvPr/>
        </p:nvCxnSpPr>
        <p:spPr>
          <a:xfrm flipH="1">
            <a:off x="8288594" y="2911753"/>
            <a:ext cx="931407" cy="780696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63BB88-22F4-4EA9-B01C-7ED29597E1DF}"/>
              </a:ext>
            </a:extLst>
          </p:cNvPr>
          <p:cNvCxnSpPr>
            <a:cxnSpLocks/>
          </p:cNvCxnSpPr>
          <p:nvPr/>
        </p:nvCxnSpPr>
        <p:spPr>
          <a:xfrm flipH="1" flipV="1">
            <a:off x="7836311" y="1249258"/>
            <a:ext cx="1310170" cy="903387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ABA889-6C65-4E25-9E9D-4BE70D131B6D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599870" y="5708263"/>
            <a:ext cx="1376791" cy="282863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89867E-8E0C-4EC4-A2BF-7AC686C881B9}"/>
              </a:ext>
            </a:extLst>
          </p:cNvPr>
          <p:cNvCxnSpPr>
            <a:cxnSpLocks/>
          </p:cNvCxnSpPr>
          <p:nvPr/>
        </p:nvCxnSpPr>
        <p:spPr>
          <a:xfrm flipV="1">
            <a:off x="3065021" y="1965346"/>
            <a:ext cx="1421295" cy="501733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974388-A342-40DD-BB43-9C6EB45B9B27}"/>
              </a:ext>
            </a:extLst>
          </p:cNvPr>
          <p:cNvCxnSpPr>
            <a:cxnSpLocks/>
          </p:cNvCxnSpPr>
          <p:nvPr/>
        </p:nvCxnSpPr>
        <p:spPr>
          <a:xfrm flipV="1">
            <a:off x="2903019" y="2800060"/>
            <a:ext cx="1583297" cy="328488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B91EA8-97DA-47F5-B273-6600BA4C1F02}"/>
              </a:ext>
            </a:extLst>
          </p:cNvPr>
          <p:cNvCxnSpPr>
            <a:cxnSpLocks/>
          </p:cNvCxnSpPr>
          <p:nvPr/>
        </p:nvCxnSpPr>
        <p:spPr>
          <a:xfrm flipV="1">
            <a:off x="2526449" y="3490757"/>
            <a:ext cx="3363074" cy="383233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7B1945-501D-45AF-B03E-70E1C878535B}"/>
              </a:ext>
            </a:extLst>
          </p:cNvPr>
          <p:cNvCxnSpPr>
            <a:cxnSpLocks/>
          </p:cNvCxnSpPr>
          <p:nvPr/>
        </p:nvCxnSpPr>
        <p:spPr>
          <a:xfrm>
            <a:off x="3192814" y="4952029"/>
            <a:ext cx="2411573" cy="364117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F696F37-8CC1-436F-B2AA-998994E8239E}"/>
              </a:ext>
            </a:extLst>
          </p:cNvPr>
          <p:cNvSpPr/>
          <p:nvPr/>
        </p:nvSpPr>
        <p:spPr>
          <a:xfrm>
            <a:off x="7007159" y="1005739"/>
            <a:ext cx="801618" cy="2551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D2A028-7361-4DF9-8DF5-C8251CFCF2C6}"/>
              </a:ext>
            </a:extLst>
          </p:cNvPr>
          <p:cNvSpPr/>
          <p:nvPr/>
        </p:nvSpPr>
        <p:spPr>
          <a:xfrm>
            <a:off x="8898910" y="190149"/>
            <a:ext cx="3170182" cy="565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C3300"/>
                </a:solidFill>
              </a:rPr>
              <a:t>*Fillable form available on the CPC website</a:t>
            </a:r>
          </a:p>
        </p:txBody>
      </p:sp>
    </p:spTree>
    <p:extLst>
      <p:ext uri="{BB962C8B-B14F-4D97-AF65-F5344CB8AC3E}">
        <p14:creationId xmlns:p14="http://schemas.microsoft.com/office/powerpoint/2010/main" val="28641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C5E721-D401-4131-BA4A-14B0009E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08" y="585561"/>
            <a:ext cx="10571998" cy="675361"/>
          </a:xfrm>
        </p:spPr>
        <p:txBody>
          <a:bodyPr/>
          <a:lstStyle/>
          <a:p>
            <a:r>
              <a:rPr lang="en-US" dirty="0"/>
              <a:t>Batch Memo</a:t>
            </a:r>
            <a:br>
              <a:rPr lang="en-US" dirty="0"/>
            </a:br>
            <a:r>
              <a:rPr lang="en-US" dirty="0"/>
              <a:t>Manifest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0BBFE-291C-4266-B9C6-FE094D2F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42" y="6317122"/>
            <a:ext cx="864432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F9C0C3-2CDE-4E3A-9E35-5A636E3B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85DF2-56BA-46FD-99CD-FAFDC272D8A1}"/>
              </a:ext>
            </a:extLst>
          </p:cNvPr>
          <p:cNvSpPr/>
          <p:nvPr/>
        </p:nvSpPr>
        <p:spPr>
          <a:xfrm>
            <a:off x="9021818" y="1996102"/>
            <a:ext cx="3132653" cy="867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Account for additional documents being sent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72FB80-6505-4DB8-AB41-2A68CA09AA62}"/>
              </a:ext>
            </a:extLst>
          </p:cNvPr>
          <p:cNvSpPr/>
          <p:nvPr/>
        </p:nvSpPr>
        <p:spPr>
          <a:xfrm>
            <a:off x="37529" y="2298327"/>
            <a:ext cx="3205932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Agency Batch Number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55849-DB5F-48A9-88CA-53DBC9BDDCC1}"/>
              </a:ext>
            </a:extLst>
          </p:cNvPr>
          <p:cNvSpPr/>
          <p:nvPr/>
        </p:nvSpPr>
        <p:spPr>
          <a:xfrm>
            <a:off x="37529" y="2926791"/>
            <a:ext cx="3205932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of casual names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696F37-8CC1-436F-B2AA-998994E8239E}"/>
              </a:ext>
            </a:extLst>
          </p:cNvPr>
          <p:cNvSpPr/>
          <p:nvPr/>
        </p:nvSpPr>
        <p:spPr>
          <a:xfrm>
            <a:off x="7007159" y="1005739"/>
            <a:ext cx="801618" cy="2551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68CC382-B666-43C5-80E2-D9B1BE306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4" t="4529" r="11539" b="4803"/>
          <a:stretch/>
        </p:blipFill>
        <p:spPr>
          <a:xfrm>
            <a:off x="3901077" y="464196"/>
            <a:ext cx="4250416" cy="621805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89867E-8E0C-4EC4-A2BF-7AC686C881B9}"/>
              </a:ext>
            </a:extLst>
          </p:cNvPr>
          <p:cNvCxnSpPr>
            <a:cxnSpLocks/>
          </p:cNvCxnSpPr>
          <p:nvPr/>
        </p:nvCxnSpPr>
        <p:spPr>
          <a:xfrm flipV="1">
            <a:off x="2947107" y="1759974"/>
            <a:ext cx="1043422" cy="1420031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63BB88-22F4-4EA9-B01C-7ED29597E1DF}"/>
              </a:ext>
            </a:extLst>
          </p:cNvPr>
          <p:cNvCxnSpPr>
            <a:cxnSpLocks/>
          </p:cNvCxnSpPr>
          <p:nvPr/>
        </p:nvCxnSpPr>
        <p:spPr>
          <a:xfrm flipH="1" flipV="1">
            <a:off x="8042787" y="1759975"/>
            <a:ext cx="909624" cy="538352"/>
          </a:xfrm>
          <a:prstGeom prst="straightConnector1">
            <a:avLst/>
          </a:prstGeom>
          <a:ln w="31750" cmpd="sng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3C3A4FD-F4DB-4A92-9E1B-DE16D3EDF3B3}"/>
              </a:ext>
            </a:extLst>
          </p:cNvPr>
          <p:cNvCxnSpPr>
            <a:cxnSpLocks/>
          </p:cNvCxnSpPr>
          <p:nvPr/>
        </p:nvCxnSpPr>
        <p:spPr>
          <a:xfrm flipV="1">
            <a:off x="2947107" y="707565"/>
            <a:ext cx="203597" cy="17870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5FB7007-9E7A-4030-9D22-575069AC0ACB}"/>
              </a:ext>
            </a:extLst>
          </p:cNvPr>
          <p:cNvCxnSpPr/>
          <p:nvPr/>
        </p:nvCxnSpPr>
        <p:spPr>
          <a:xfrm>
            <a:off x="3150704" y="707565"/>
            <a:ext cx="83982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D33DEF-2B1E-4EC1-AAC3-9AE4535A4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Passenger/Cargo Manifest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BF4C67-82A5-4850-8A78-6C68F7454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54428"/>
            <a:ext cx="5422390" cy="3633047"/>
          </a:xfrm>
        </p:spPr>
        <p:txBody>
          <a:bodyPr/>
          <a:lstStyle/>
          <a:p>
            <a:r>
              <a:rPr lang="en-US" dirty="0"/>
              <a:t>If list is long, instead of initiating a new manifest, attach the Passenger/Cargo Manifest with the list of Casual/ADs to the Approving Official Batch Memo.</a:t>
            </a:r>
          </a:p>
          <a:p>
            <a:r>
              <a:rPr lang="en-US" dirty="0"/>
              <a:t>Cross off names of Casual/ADs or GS employees who do not have OF-288s included in the batch.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4568F-CE66-42E6-88C1-E45BA5DFB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27" y="6392599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895A7B-1E31-49C0-B934-61AF3558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2F3D3-37CF-4E9B-BDDF-568C7219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75" y="1947027"/>
            <a:ext cx="4650376" cy="479629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DDB66C-9241-4FB9-AD26-418AB2931E43}"/>
              </a:ext>
            </a:extLst>
          </p:cNvPr>
          <p:cNvCxnSpPr/>
          <p:nvPr/>
        </p:nvCxnSpPr>
        <p:spPr>
          <a:xfrm>
            <a:off x="6986140" y="3764591"/>
            <a:ext cx="35052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897DA2-3C27-4A8D-B967-E5D7944D4583}"/>
              </a:ext>
            </a:extLst>
          </p:cNvPr>
          <p:cNvCxnSpPr/>
          <p:nvPr/>
        </p:nvCxnSpPr>
        <p:spPr>
          <a:xfrm>
            <a:off x="6868574" y="4692053"/>
            <a:ext cx="35052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D3829D-DAB0-4F2B-A827-199BC558B157}"/>
              </a:ext>
            </a:extLst>
          </p:cNvPr>
          <p:cNvCxnSpPr>
            <a:cxnSpLocks/>
          </p:cNvCxnSpPr>
          <p:nvPr/>
        </p:nvCxnSpPr>
        <p:spPr>
          <a:xfrm flipV="1">
            <a:off x="5688098" y="3764591"/>
            <a:ext cx="1180476" cy="10105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B87126-D9EF-49D1-A7F6-48ABB992FF54}"/>
              </a:ext>
            </a:extLst>
          </p:cNvPr>
          <p:cNvCxnSpPr/>
          <p:nvPr/>
        </p:nvCxnSpPr>
        <p:spPr>
          <a:xfrm>
            <a:off x="5721574" y="4766343"/>
            <a:ext cx="931675" cy="88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7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7"/>
            <a:ext cx="11029616" cy="6623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Travel Reimbursement Options on the OF-288: Batch Memo</a:t>
            </a: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ABE02-3816-F449-8686-534CFAFA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mtClean="0"/>
              <a:pPr defTabSz="457200">
                <a:spcAft>
                  <a:spcPts val="600"/>
                </a:spcAft>
              </a:pPr>
              <a:t>24</a:t>
            </a:fld>
            <a:endParaRPr lang="en-US" dirty="0"/>
          </a:p>
        </p:txBody>
      </p:sp>
      <p:graphicFrame>
        <p:nvGraphicFramePr>
          <p:cNvPr id="15" name="Content Placeholder 2" descr="SmartArt object">
            <a:extLst>
              <a:ext uri="{FF2B5EF4-FFF2-40B4-BE49-F238E27FC236}">
                <a16:creationId xmlns:a16="http://schemas.microsoft.com/office/drawing/2014/main" id="{C96E4053-B8D1-4BE5-8B3C-7E2F7CD387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393672"/>
              </p:ext>
            </p:extLst>
          </p:nvPr>
        </p:nvGraphicFramePr>
        <p:xfrm>
          <a:off x="344126" y="3007524"/>
          <a:ext cx="11394552" cy="354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0C18F5-8100-405B-8A42-DED050EB4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84" y="1391998"/>
            <a:ext cx="5943600" cy="13449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23E071-43AA-4B76-A376-5FC4C06C2E6B}"/>
              </a:ext>
            </a:extLst>
          </p:cNvPr>
          <p:cNvSpPr/>
          <p:nvPr/>
        </p:nvSpPr>
        <p:spPr>
          <a:xfrm>
            <a:off x="6041403" y="2516418"/>
            <a:ext cx="2945282" cy="295608"/>
          </a:xfrm>
          <a:prstGeom prst="rect">
            <a:avLst/>
          </a:prstGeom>
          <a:noFill/>
          <a:ln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1216" y="6528"/>
            <a:ext cx="10616630" cy="642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OF-288 Timesheet BLM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1216" y="762000"/>
            <a:ext cx="2528596" cy="60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Verify the correct casual ECI and name is indicated.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6336" y="1524000"/>
            <a:ext cx="2553476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Indicate Position Code.  AD Class does not have to be listed, but if it is, it must not conflict with the PC.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6336" y="2826326"/>
            <a:ext cx="2553476" cy="907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Indicate cost code: use approved abbreviated cost codes if preferred.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  <a:latin typeface="+mj-lt"/>
              </a:rPr>
              <a:t>Note:  CC recently changed.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336" y="3886200"/>
            <a:ext cx="2553476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Use military time in 15-minute increments. Indicate Guarantee time (month, day, and # of hours).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336" y="4876800"/>
            <a:ext cx="255347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Travel comments can be made on the OF-288.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6336" y="5638800"/>
            <a:ext cx="2553475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Time Officer Signature must be present.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34669" y="200608"/>
            <a:ext cx="2500604" cy="273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Ensure the Hired At is indicted.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74467" y="6522100"/>
            <a:ext cx="5488259" cy="20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+mj-lt"/>
              </a:rPr>
              <a:t>Note: $167 Boot Stipend will be applied automatically once casual qualifies.</a:t>
            </a:r>
            <a:r>
              <a:rPr lang="en-US" sz="11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FAE3D891-0B17-4159-A2E6-49CD94820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27" y="6392599"/>
            <a:ext cx="180689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D94A3A-217B-4402-AD95-78DBE3D290F3}"/>
              </a:ext>
            </a:extLst>
          </p:cNvPr>
          <p:cNvCxnSpPr>
            <a:cxnSpLocks/>
          </p:cNvCxnSpPr>
          <p:nvPr/>
        </p:nvCxnSpPr>
        <p:spPr>
          <a:xfrm flipV="1">
            <a:off x="2616224" y="3051103"/>
            <a:ext cx="885930" cy="3680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FF473EF-146A-49E3-8573-401497CAF039}"/>
              </a:ext>
            </a:extLst>
          </p:cNvPr>
          <p:cNvCxnSpPr>
            <a:cxnSpLocks/>
          </p:cNvCxnSpPr>
          <p:nvPr/>
        </p:nvCxnSpPr>
        <p:spPr>
          <a:xfrm flipV="1">
            <a:off x="2726668" y="5150078"/>
            <a:ext cx="737293" cy="10140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able&#10;&#10;Description automatically generated with low confidence">
            <a:extLst>
              <a:ext uri="{FF2B5EF4-FFF2-40B4-BE49-F238E27FC236}">
                <a16:creationId xmlns:a16="http://schemas.microsoft.com/office/drawing/2014/main" id="{1CE09A9C-EB40-FAC2-D61D-4F06D10AB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55" y="648785"/>
            <a:ext cx="7797805" cy="57438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599167" y="757358"/>
            <a:ext cx="528094" cy="171013"/>
          </a:xfrm>
          <a:prstGeom prst="rect">
            <a:avLst/>
          </a:prstGeom>
          <a:noFill/>
          <a:ln w="317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926624" y="2977532"/>
            <a:ext cx="730129" cy="14463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9" name="Oval 18"/>
          <p:cNvSpPr/>
          <p:nvPr/>
        </p:nvSpPr>
        <p:spPr>
          <a:xfrm>
            <a:off x="9398530" y="2669526"/>
            <a:ext cx="528094" cy="173182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952406" y="2950074"/>
            <a:ext cx="770349" cy="15956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8" name="Oval 17"/>
          <p:cNvSpPr/>
          <p:nvPr/>
        </p:nvSpPr>
        <p:spPr>
          <a:xfrm>
            <a:off x="7454168" y="2664078"/>
            <a:ext cx="571026" cy="198091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905907" y="2949891"/>
            <a:ext cx="1009993" cy="17227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6" name="Oval 15"/>
          <p:cNvSpPr/>
          <p:nvPr/>
        </p:nvSpPr>
        <p:spPr>
          <a:xfrm>
            <a:off x="5509748" y="2682886"/>
            <a:ext cx="475864" cy="172277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602797" y="2968339"/>
            <a:ext cx="1796622" cy="15382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7" name="Oval 16"/>
          <p:cNvSpPr/>
          <p:nvPr/>
        </p:nvSpPr>
        <p:spPr>
          <a:xfrm>
            <a:off x="3583195" y="2657072"/>
            <a:ext cx="571025" cy="198091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165357" y="4076700"/>
            <a:ext cx="711938" cy="228600"/>
          </a:xfrm>
          <a:prstGeom prst="ellipse">
            <a:avLst/>
          </a:prstGeom>
          <a:noFill/>
          <a:ln w="2540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502156" y="4907915"/>
            <a:ext cx="2024002" cy="555878"/>
          </a:xfrm>
          <a:prstGeom prst="rect">
            <a:avLst/>
          </a:prstGeom>
          <a:noFill/>
          <a:ln w="317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155865" y="5736969"/>
            <a:ext cx="1525591" cy="20663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23938A7-F813-4264-B1D9-32FC00C9AA94}"/>
              </a:ext>
            </a:extLst>
          </p:cNvPr>
          <p:cNvCxnSpPr>
            <a:cxnSpLocks/>
          </p:cNvCxnSpPr>
          <p:nvPr/>
        </p:nvCxnSpPr>
        <p:spPr>
          <a:xfrm flipV="1">
            <a:off x="2671445" y="5919215"/>
            <a:ext cx="6798480" cy="19809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F46230-6421-4C10-97AA-B60D76BAC00E}"/>
              </a:ext>
            </a:extLst>
          </p:cNvPr>
          <p:cNvCxnSpPr>
            <a:cxnSpLocks/>
          </p:cNvCxnSpPr>
          <p:nvPr/>
        </p:nvCxnSpPr>
        <p:spPr>
          <a:xfrm flipV="1">
            <a:off x="2972681" y="4130873"/>
            <a:ext cx="2426738" cy="8273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96197B-9879-4017-81A5-C5945580AEBB}"/>
              </a:ext>
            </a:extLst>
          </p:cNvPr>
          <p:cNvCxnSpPr/>
          <p:nvPr/>
        </p:nvCxnSpPr>
        <p:spPr>
          <a:xfrm>
            <a:off x="2851355" y="1838632"/>
            <a:ext cx="963561" cy="60287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>
            <a:off x="3007697" y="920175"/>
            <a:ext cx="549640" cy="457200"/>
          </a:xfrm>
          <a:prstGeom prst="leftBrace">
            <a:avLst>
              <a:gd name="adj1" fmla="val 8333"/>
              <a:gd name="adj2" fmla="val 51626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19" grpId="0" animBg="1"/>
      <p:bldP spid="22" grpId="0" animBg="1"/>
      <p:bldP spid="18" grpId="0" animBg="1"/>
      <p:bldP spid="21" grpId="0" animBg="1"/>
      <p:bldP spid="16" grpId="0" animBg="1"/>
      <p:bldP spid="20" grpId="0" animBg="1"/>
      <p:bldP spid="17" grpId="0" animBg="1"/>
      <p:bldP spid="24" grpId="0" animBg="1"/>
      <p:bldP spid="25" grpId="0" animBg="1"/>
      <p:bldP spid="26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6336" y="6528"/>
            <a:ext cx="10709246" cy="642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OF-288 Timesheet BIA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1216" y="762000"/>
            <a:ext cx="2528596" cy="60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Verify the correct casual ECI and name is indicated.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6336" y="1524000"/>
            <a:ext cx="2553476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Indicate Position Code.  AD Class does not have to be listed, but if it is, it must not conflict with the PC.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6336" y="2826326"/>
            <a:ext cx="2553476" cy="907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Indicate cost code. Use approved abbreviated cost codes if preferred.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336" y="3886200"/>
            <a:ext cx="2553476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Use military time in 15-minute increments. Indicate Guarantee time (month, day and # of hours).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336" y="4876800"/>
            <a:ext cx="255347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Travel comments can be made on the OF-288.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6336" y="5638800"/>
            <a:ext cx="2553475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Time Officer Signature must be present.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34669" y="200608"/>
            <a:ext cx="2500604" cy="273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Ensure the Hired At is indicted.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21121" y="6522100"/>
            <a:ext cx="5488259" cy="20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+mj-lt"/>
              </a:rPr>
              <a:t>Note: $167 Boot Stipend will be applied automatically once casual qualifies.</a:t>
            </a:r>
            <a:endParaRPr lang="en-US" sz="11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6" name="Footer Placeholder 2">
            <a:extLst>
              <a:ext uri="{FF2B5EF4-FFF2-40B4-BE49-F238E27FC236}">
                <a16:creationId xmlns:a16="http://schemas.microsoft.com/office/drawing/2014/main" id="{E214DBDE-08A4-405C-932A-E794F686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27" y="6392599"/>
            <a:ext cx="180689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17DDC87-4FCC-4244-8C05-09A1216776AD}"/>
              </a:ext>
            </a:extLst>
          </p:cNvPr>
          <p:cNvCxnSpPr>
            <a:cxnSpLocks/>
          </p:cNvCxnSpPr>
          <p:nvPr/>
        </p:nvCxnSpPr>
        <p:spPr>
          <a:xfrm flipV="1">
            <a:off x="2717713" y="5181600"/>
            <a:ext cx="852414" cy="108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CA5452F0-2B99-3DAA-FA4B-B7369E5E5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91" y="594135"/>
            <a:ext cx="7584660" cy="579846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579582" y="714237"/>
            <a:ext cx="609600" cy="152400"/>
          </a:xfrm>
          <a:prstGeom prst="rect">
            <a:avLst/>
          </a:prstGeom>
          <a:noFill/>
          <a:ln w="317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87444" y="1411631"/>
            <a:ext cx="1647914" cy="1524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752463" y="2572500"/>
            <a:ext cx="555169" cy="233266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575127" y="2572500"/>
            <a:ext cx="584717" cy="233266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7494660" y="2568963"/>
            <a:ext cx="541179" cy="227043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9370655" y="2578723"/>
            <a:ext cx="634481" cy="227043"/>
          </a:xfrm>
          <a:prstGeom prst="ellipse">
            <a:avLst/>
          </a:prstGeom>
          <a:noFill/>
          <a:ln w="25400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992578" y="2891646"/>
            <a:ext cx="1114376" cy="23326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096000" y="2929679"/>
            <a:ext cx="768951" cy="14879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884382" y="2935267"/>
            <a:ext cx="864907" cy="14879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AF8CE3-A3A9-AF7A-3762-14AFB9639862}"/>
              </a:ext>
            </a:extLst>
          </p:cNvPr>
          <p:cNvSpPr/>
          <p:nvPr/>
        </p:nvSpPr>
        <p:spPr>
          <a:xfrm>
            <a:off x="6231443" y="4081304"/>
            <a:ext cx="711938" cy="228600"/>
          </a:xfrm>
          <a:prstGeom prst="ellipse">
            <a:avLst/>
          </a:prstGeom>
          <a:noFill/>
          <a:ln w="2540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E8313F-E054-E60C-09CA-6AC2E3FB9C0C}"/>
              </a:ext>
            </a:extLst>
          </p:cNvPr>
          <p:cNvSpPr/>
          <p:nvPr/>
        </p:nvSpPr>
        <p:spPr>
          <a:xfrm>
            <a:off x="3635558" y="4883754"/>
            <a:ext cx="2068125" cy="484020"/>
          </a:xfrm>
          <a:prstGeom prst="rect">
            <a:avLst/>
          </a:prstGeom>
          <a:noFill/>
          <a:ln w="317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199213" y="5807823"/>
            <a:ext cx="1608725" cy="11725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57320A-7479-4F41-B38B-B4CD7CE6C140}"/>
              </a:ext>
            </a:extLst>
          </p:cNvPr>
          <p:cNvCxnSpPr>
            <a:cxnSpLocks/>
          </p:cNvCxnSpPr>
          <p:nvPr/>
        </p:nvCxnSpPr>
        <p:spPr>
          <a:xfrm flipV="1">
            <a:off x="2749765" y="5847186"/>
            <a:ext cx="6145757" cy="2610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03C6004-A576-4DF8-9364-0C0A873243C5}"/>
              </a:ext>
            </a:extLst>
          </p:cNvPr>
          <p:cNvCxnSpPr>
            <a:cxnSpLocks/>
          </p:cNvCxnSpPr>
          <p:nvPr/>
        </p:nvCxnSpPr>
        <p:spPr>
          <a:xfrm flipV="1">
            <a:off x="2843506" y="4245090"/>
            <a:ext cx="3195481" cy="142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525902B-6F9D-44A0-B758-3B297B9F21E1}"/>
              </a:ext>
            </a:extLst>
          </p:cNvPr>
          <p:cNvCxnSpPr>
            <a:cxnSpLocks/>
          </p:cNvCxnSpPr>
          <p:nvPr/>
        </p:nvCxnSpPr>
        <p:spPr>
          <a:xfrm flipV="1">
            <a:off x="2778192" y="3001605"/>
            <a:ext cx="1114376" cy="206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843506" y="2118642"/>
            <a:ext cx="974271" cy="4035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/>
          <p:cNvSpPr/>
          <p:nvPr/>
        </p:nvSpPr>
        <p:spPr>
          <a:xfrm>
            <a:off x="3130826" y="929953"/>
            <a:ext cx="559374" cy="457200"/>
          </a:xfrm>
          <a:prstGeom prst="leftBrace">
            <a:avLst>
              <a:gd name="adj1" fmla="val 8333"/>
              <a:gd name="adj2" fmla="val 51626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33" grpId="0" animBg="1"/>
      <p:bldP spid="34" grpId="0" animBg="1"/>
      <p:bldP spid="35" grpId="0" animBg="1"/>
      <p:bldP spid="4" grpId="0" animBg="1"/>
      <p:bldP spid="12" grpId="0" animBg="1"/>
      <p:bldP spid="43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1216" y="-2181"/>
            <a:ext cx="10684366" cy="642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OF-288 Timesheet NPS and FWS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1216" y="762000"/>
            <a:ext cx="2528596" cy="60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+mj-lt"/>
              </a:rPr>
              <a:t>Verify the correct casual ECI and name is indicated.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6336" y="1524000"/>
            <a:ext cx="2553476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+mj-lt"/>
              </a:rPr>
              <a:t>Indicate Position Code.  AD Class does not have to be listed, but if it is, it must not conflict with the PC.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6336" y="2826326"/>
            <a:ext cx="2553476" cy="907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+mj-lt"/>
              </a:rPr>
              <a:t>Indicate cost code. Use approved abbreviated cost codes if preferred.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336" y="3795275"/>
            <a:ext cx="2553476" cy="1089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+mj-lt"/>
              </a:rPr>
              <a:t>Use military time in </a:t>
            </a:r>
          </a:p>
          <a:p>
            <a:pPr algn="ctr"/>
            <a:r>
              <a:rPr lang="en-US" sz="1400" b="1" dirty="0">
                <a:latin typeface="+mj-lt"/>
              </a:rPr>
              <a:t>15-minute increments. Indicate Guarantee time (month, day, and # of hours).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6335" y="4957101"/>
            <a:ext cx="255347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+mj-lt"/>
              </a:rPr>
              <a:t>Travel comments can be made on the OF-288.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6336" y="5638800"/>
            <a:ext cx="2553475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+mj-lt"/>
              </a:rPr>
              <a:t>Time Officer Signature must be present.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86191" y="200608"/>
            <a:ext cx="2849082" cy="269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+mj-lt"/>
              </a:rPr>
              <a:t>Ensure the Hired At is indicted.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21121" y="6522100"/>
            <a:ext cx="5488259" cy="20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+mj-lt"/>
              </a:rPr>
              <a:t>Note: $167 Boot Stipend will be applied automatically once casual qualifies.</a:t>
            </a: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BA13EC48-E9D9-434B-A92F-3584AE2E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27" y="6392599"/>
            <a:ext cx="180689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0685E7-8070-4786-B0F7-89E9316FCFDC}"/>
              </a:ext>
            </a:extLst>
          </p:cNvPr>
          <p:cNvCxnSpPr>
            <a:cxnSpLocks/>
          </p:cNvCxnSpPr>
          <p:nvPr/>
        </p:nvCxnSpPr>
        <p:spPr>
          <a:xfrm flipV="1">
            <a:off x="2812774" y="3105447"/>
            <a:ext cx="685722" cy="11412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030D6B6-9A56-338E-97F0-CB60D4E8F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96" y="615259"/>
            <a:ext cx="7697321" cy="57906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9B3C582-7FF2-47FE-BB87-15D3C4F14BBB}"/>
              </a:ext>
            </a:extLst>
          </p:cNvPr>
          <p:cNvSpPr/>
          <p:nvPr/>
        </p:nvSpPr>
        <p:spPr>
          <a:xfrm>
            <a:off x="9181429" y="729350"/>
            <a:ext cx="540626" cy="16484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C13F27-2976-4BA3-83E5-0BF341B69A7D}"/>
              </a:ext>
            </a:extLst>
          </p:cNvPr>
          <p:cNvSpPr/>
          <p:nvPr/>
        </p:nvSpPr>
        <p:spPr>
          <a:xfrm>
            <a:off x="9823634" y="729350"/>
            <a:ext cx="540627" cy="16484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FF0B4D-87A4-4719-98DE-70323C44B22B}"/>
              </a:ext>
            </a:extLst>
          </p:cNvPr>
          <p:cNvSpPr/>
          <p:nvPr/>
        </p:nvSpPr>
        <p:spPr>
          <a:xfrm>
            <a:off x="3595599" y="2658175"/>
            <a:ext cx="523878" cy="13940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8B1CE32-1B93-4124-AD0D-A9F9166A97AC}"/>
              </a:ext>
            </a:extLst>
          </p:cNvPr>
          <p:cNvSpPr/>
          <p:nvPr/>
        </p:nvSpPr>
        <p:spPr>
          <a:xfrm>
            <a:off x="5466956" y="2641474"/>
            <a:ext cx="560136" cy="18345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2B8371A-6D1A-4292-9C97-E188968BD286}"/>
              </a:ext>
            </a:extLst>
          </p:cNvPr>
          <p:cNvSpPr/>
          <p:nvPr/>
        </p:nvSpPr>
        <p:spPr>
          <a:xfrm>
            <a:off x="7374571" y="2641464"/>
            <a:ext cx="584461" cy="18345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CDDF69-8BA8-4DD1-B111-A6BFEF3D57A3}"/>
              </a:ext>
            </a:extLst>
          </p:cNvPr>
          <p:cNvSpPr/>
          <p:nvPr/>
        </p:nvSpPr>
        <p:spPr>
          <a:xfrm>
            <a:off x="9345310" y="2618899"/>
            <a:ext cx="557857" cy="17868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827843-C88C-4ECB-9AA7-65EFBC4EFD54}"/>
              </a:ext>
            </a:extLst>
          </p:cNvPr>
          <p:cNvSpPr/>
          <p:nvPr/>
        </p:nvSpPr>
        <p:spPr>
          <a:xfrm>
            <a:off x="3533312" y="2913811"/>
            <a:ext cx="1714549" cy="21039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51B048-3796-4459-B035-50FB816E0F7F}"/>
              </a:ext>
            </a:extLst>
          </p:cNvPr>
          <p:cNvSpPr/>
          <p:nvPr/>
        </p:nvSpPr>
        <p:spPr>
          <a:xfrm>
            <a:off x="5481273" y="2930705"/>
            <a:ext cx="1714549" cy="21039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079DCD-7477-4F82-807E-CBE96A8F454A}"/>
              </a:ext>
            </a:extLst>
          </p:cNvPr>
          <p:cNvSpPr/>
          <p:nvPr/>
        </p:nvSpPr>
        <p:spPr>
          <a:xfrm>
            <a:off x="7489862" y="2976254"/>
            <a:ext cx="1536443" cy="18345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C83EF4-C323-4CB5-BB86-713E10C8376B}"/>
              </a:ext>
            </a:extLst>
          </p:cNvPr>
          <p:cNvSpPr/>
          <p:nvPr/>
        </p:nvSpPr>
        <p:spPr>
          <a:xfrm>
            <a:off x="9406466" y="2959360"/>
            <a:ext cx="1611601" cy="16484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05BDF6-C952-6F61-F34A-2612319A9EEA}"/>
              </a:ext>
            </a:extLst>
          </p:cNvPr>
          <p:cNvSpPr/>
          <p:nvPr/>
        </p:nvSpPr>
        <p:spPr>
          <a:xfrm>
            <a:off x="6165475" y="4111538"/>
            <a:ext cx="711938" cy="228600"/>
          </a:xfrm>
          <a:prstGeom prst="ellipse">
            <a:avLst/>
          </a:prstGeom>
          <a:noFill/>
          <a:ln w="2540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F4B5CC-0C8B-4CA7-B5DF-FF3D2AD1307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929811" y="5943600"/>
            <a:ext cx="6340938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60EE1C-AE62-4E88-8109-1A5102751099}"/>
              </a:ext>
            </a:extLst>
          </p:cNvPr>
          <p:cNvCxnSpPr>
            <a:cxnSpLocks/>
          </p:cNvCxnSpPr>
          <p:nvPr/>
        </p:nvCxnSpPr>
        <p:spPr>
          <a:xfrm flipV="1">
            <a:off x="2812774" y="4233722"/>
            <a:ext cx="2583091" cy="5265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08617EE-FC9E-4075-A9C1-0504DAD07C35}"/>
              </a:ext>
            </a:extLst>
          </p:cNvPr>
          <p:cNvCxnSpPr>
            <a:cxnSpLocks/>
          </p:cNvCxnSpPr>
          <p:nvPr/>
        </p:nvCxnSpPr>
        <p:spPr>
          <a:xfrm flipV="1">
            <a:off x="2812774" y="5203049"/>
            <a:ext cx="720538" cy="323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858C95-09C8-4235-8188-648025E8FE4C}"/>
              </a:ext>
            </a:extLst>
          </p:cNvPr>
          <p:cNvCxnSpPr>
            <a:cxnSpLocks/>
          </p:cNvCxnSpPr>
          <p:nvPr/>
        </p:nvCxnSpPr>
        <p:spPr>
          <a:xfrm>
            <a:off x="2812774" y="1929371"/>
            <a:ext cx="782825" cy="6655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E093FF6D-3793-4C69-9ACD-8F467D2A67D9}"/>
              </a:ext>
            </a:extLst>
          </p:cNvPr>
          <p:cNvSpPr/>
          <p:nvPr/>
        </p:nvSpPr>
        <p:spPr>
          <a:xfrm>
            <a:off x="3040047" y="788963"/>
            <a:ext cx="446164" cy="609600"/>
          </a:xfrm>
          <a:prstGeom prst="leftBrace">
            <a:avLst>
              <a:gd name="adj1" fmla="val 8333"/>
              <a:gd name="adj2" fmla="val 53095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1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2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0BBFE-291C-4266-B9C6-FE094D2F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68612"/>
            <a:ext cx="864432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F9C0C3-2CDE-4E3A-9E35-5A636E3B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C5E721-D401-4131-BA4A-14B0009EDD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400"/>
            <a:ext cx="10572750" cy="674688"/>
          </a:xfrm>
        </p:spPr>
        <p:txBody>
          <a:bodyPr/>
          <a:lstStyle/>
          <a:p>
            <a:r>
              <a:rPr lang="en-US" sz="3600" dirty="0"/>
              <a:t>Travel Worksheet for a Crew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585DF2-56BA-46FD-99CD-FAFDC272D8A1}"/>
              </a:ext>
            </a:extLst>
          </p:cNvPr>
          <p:cNvSpPr/>
          <p:nvPr/>
        </p:nvSpPr>
        <p:spPr>
          <a:xfrm>
            <a:off x="9815003" y="2022824"/>
            <a:ext cx="2278075" cy="242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+mj-lt"/>
              </a:rPr>
              <a:t>The first &amp; last day of travel are always calculated at ¾ rate (includes $5 incidental expenses) minus the cost of any meals provided: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$44.25 - $26   = $18.25</a:t>
            </a:r>
          </a:p>
          <a:p>
            <a:pPr algn="ctr"/>
            <a:r>
              <a:rPr lang="en-US" sz="1500" b="1" dirty="0">
                <a:latin typeface="+mj-lt"/>
                <a:cs typeface="Calibri" panose="020F0502020204030204" pitchFamily="34" charset="0"/>
              </a:rPr>
              <a:t>total allowance</a:t>
            </a:r>
          </a:p>
          <a:p>
            <a:pPr algn="ctr"/>
            <a:r>
              <a:rPr lang="en-US" sz="1500" b="1" dirty="0">
                <a:latin typeface="+mj-lt"/>
                <a:cs typeface="Calibri" panose="020F0502020204030204" pitchFamily="34" charset="0"/>
              </a:rPr>
              <a:t>for 1</a:t>
            </a:r>
            <a:r>
              <a:rPr lang="en-US" sz="1500" b="1" baseline="30000" dirty="0">
                <a:latin typeface="+mj-lt"/>
                <a:cs typeface="Calibri" panose="020F0502020204030204" pitchFamily="34" charset="0"/>
              </a:rPr>
              <a:t>st</a:t>
            </a:r>
            <a:r>
              <a:rPr lang="en-US" sz="1500" b="1" dirty="0">
                <a:latin typeface="+mj-lt"/>
                <a:cs typeface="Calibri" panose="020F0502020204030204" pitchFamily="34" charset="0"/>
              </a:rPr>
              <a:t> day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72FB80-6505-4DB8-AB41-2A68CA09AA62}"/>
              </a:ext>
            </a:extLst>
          </p:cNvPr>
          <p:cNvSpPr/>
          <p:nvPr/>
        </p:nvSpPr>
        <p:spPr>
          <a:xfrm>
            <a:off x="72542" y="1182753"/>
            <a:ext cx="2269442" cy="877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List casual names; add ECI if common or similar last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55849-DB5F-48A9-88CA-53DBC9BDDCC1}"/>
              </a:ext>
            </a:extLst>
          </p:cNvPr>
          <p:cNvSpPr/>
          <p:nvPr/>
        </p:nvSpPr>
        <p:spPr>
          <a:xfrm>
            <a:off x="72542" y="2492214"/>
            <a:ext cx="2304455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Indicate dates and Type of Travel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FC30DF-6036-4ADF-8C50-676918D4C4B8}"/>
              </a:ext>
            </a:extLst>
          </p:cNvPr>
          <p:cNvSpPr/>
          <p:nvPr/>
        </p:nvSpPr>
        <p:spPr>
          <a:xfrm>
            <a:off x="69424" y="3838969"/>
            <a:ext cx="2289558" cy="1494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List dates to be reimbursed for M&amp;IE, city/state of where the night was spent, and </a:t>
            </a:r>
          </a:p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4- digit fire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25B608-38ED-413E-907B-4361BAFF6AF4}"/>
              </a:ext>
            </a:extLst>
          </p:cNvPr>
          <p:cNvSpPr/>
          <p:nvPr/>
        </p:nvSpPr>
        <p:spPr>
          <a:xfrm>
            <a:off x="69424" y="5582995"/>
            <a:ext cx="2304455" cy="56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Approving Official signature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D7D547-4801-4941-BBCA-6BD7088C9947}"/>
              </a:ext>
            </a:extLst>
          </p:cNvPr>
          <p:cNvSpPr/>
          <p:nvPr/>
        </p:nvSpPr>
        <p:spPr>
          <a:xfrm>
            <a:off x="9815003" y="4586087"/>
            <a:ext cx="2307573" cy="1329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u="sng" dirty="0">
                <a:latin typeface="+mj-lt"/>
              </a:rPr>
              <a:t>8/12-8/21</a:t>
            </a:r>
          </a:p>
          <a:p>
            <a:pPr algn="ctr"/>
            <a:r>
              <a:rPr lang="en-US" sz="1500" b="1" dirty="0">
                <a:latin typeface="+mj-lt"/>
              </a:rPr>
              <a:t>All meals provided at incident; only Incidental Expenses of $5 reimbursed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A9CF7F92-AD48-3CF3-EBC5-5CCE015251B3}"/>
              </a:ext>
            </a:extLst>
          </p:cNvPr>
          <p:cNvSpPr/>
          <p:nvPr/>
        </p:nvSpPr>
        <p:spPr>
          <a:xfrm>
            <a:off x="2463439" y="3781012"/>
            <a:ext cx="278606" cy="18756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able&#10;&#10;Description automatically generated">
            <a:extLst>
              <a:ext uri="{FF2B5EF4-FFF2-40B4-BE49-F238E27FC236}">
                <a16:creationId xmlns:a16="http://schemas.microsoft.com/office/drawing/2014/main" id="{4F37C865-A3C1-FAF8-7CDF-B575602C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68" y="1130406"/>
            <a:ext cx="6689233" cy="523820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8BCC98-133B-B35E-0DC9-7A1E92208DF5}"/>
              </a:ext>
            </a:extLst>
          </p:cNvPr>
          <p:cNvCxnSpPr>
            <a:cxnSpLocks/>
          </p:cNvCxnSpPr>
          <p:nvPr/>
        </p:nvCxnSpPr>
        <p:spPr>
          <a:xfrm>
            <a:off x="2471596" y="1321806"/>
            <a:ext cx="17925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8E8CA2-7D99-1F7C-A74B-D3D0F2C0B9B5}"/>
              </a:ext>
            </a:extLst>
          </p:cNvPr>
          <p:cNvCxnSpPr>
            <a:cxnSpLocks/>
          </p:cNvCxnSpPr>
          <p:nvPr/>
        </p:nvCxnSpPr>
        <p:spPr>
          <a:xfrm>
            <a:off x="2471596" y="2669263"/>
            <a:ext cx="1850564" cy="105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E595FA-1859-7183-F235-0588776EE9FC}"/>
              </a:ext>
            </a:extLst>
          </p:cNvPr>
          <p:cNvCxnSpPr>
            <a:cxnSpLocks/>
          </p:cNvCxnSpPr>
          <p:nvPr/>
        </p:nvCxnSpPr>
        <p:spPr>
          <a:xfrm>
            <a:off x="2373879" y="5783526"/>
            <a:ext cx="409989" cy="225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5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8698" y="124803"/>
            <a:ext cx="9980682" cy="642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Travel Worksheet for an Individual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871" y="1132128"/>
            <a:ext cx="2063824" cy="70747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Casual name; add ECI if common last name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9246" y="2412271"/>
            <a:ext cx="2063824" cy="706308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Indicate Dates of Travel and Type of Travel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246" y="3725587"/>
            <a:ext cx="2063824" cy="147068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List dates to be reimbursed for M&amp;IE, city/state of where the night was spent, and    </a:t>
            </a:r>
          </a:p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4-digit fire code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246" y="5688144"/>
            <a:ext cx="2063824" cy="6539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Approving Official signature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21121" y="6533804"/>
            <a:ext cx="5488259" cy="190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831977" y="2425418"/>
            <a:ext cx="2270776" cy="250993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The first &amp; last day of travel are always calculated at ¾ rate (includes $5 incidental expenses) minus the cost of any meals provided: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$44.25 - $26   = $18.25</a:t>
            </a:r>
          </a:p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total allowance</a:t>
            </a:r>
          </a:p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for 1</a:t>
            </a:r>
            <a:r>
              <a:rPr lang="en-US" sz="1500" b="1" baseline="30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</a:t>
            </a:r>
            <a:r>
              <a:rPr lang="en-US" sz="15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day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831977" y="5049446"/>
            <a:ext cx="2270776" cy="118891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u="sng" dirty="0">
                <a:solidFill>
                  <a:schemeClr val="tx1"/>
                </a:solidFill>
                <a:latin typeface="+mj-lt"/>
              </a:rPr>
              <a:t>8/12-8/21</a:t>
            </a:r>
          </a:p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All meals provided at incident; only Incidental Expenses of $5 reimbursed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831977" y="934823"/>
            <a:ext cx="2270776" cy="138720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+mj-lt"/>
              </a:rPr>
              <a:t>Ensure POV mileage is indicated at reimbursement rate  of $0.655 per mile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5191471B-59E6-42B9-8643-F6850B47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68072"/>
            <a:ext cx="180689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0335818-3F61-1D73-342F-CE53C80BA8CF}"/>
              </a:ext>
            </a:extLst>
          </p:cNvPr>
          <p:cNvSpPr/>
          <p:nvPr/>
        </p:nvSpPr>
        <p:spPr>
          <a:xfrm>
            <a:off x="2257799" y="3668240"/>
            <a:ext cx="198018" cy="20199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938AD057-CECE-ADC4-A8F6-D322FE319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640" y="916770"/>
            <a:ext cx="7037047" cy="550294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639E32-C08A-A997-F798-BC93BF2BB113}"/>
              </a:ext>
            </a:extLst>
          </p:cNvPr>
          <p:cNvCxnSpPr>
            <a:cxnSpLocks/>
          </p:cNvCxnSpPr>
          <p:nvPr/>
        </p:nvCxnSpPr>
        <p:spPr>
          <a:xfrm flipV="1">
            <a:off x="2146695" y="1132128"/>
            <a:ext cx="2007294" cy="120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9284E1-287A-8A8A-4A6B-AD58F4C0F224}"/>
              </a:ext>
            </a:extLst>
          </p:cNvPr>
          <p:cNvCxnSpPr>
            <a:cxnSpLocks/>
          </p:cNvCxnSpPr>
          <p:nvPr/>
        </p:nvCxnSpPr>
        <p:spPr>
          <a:xfrm>
            <a:off x="2146695" y="2519236"/>
            <a:ext cx="1937625" cy="103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9014C3-512E-272F-A442-06FEF791BBB4}"/>
              </a:ext>
            </a:extLst>
          </p:cNvPr>
          <p:cNvCxnSpPr>
            <a:cxnSpLocks/>
          </p:cNvCxnSpPr>
          <p:nvPr/>
        </p:nvCxnSpPr>
        <p:spPr>
          <a:xfrm>
            <a:off x="1936558" y="5865645"/>
            <a:ext cx="2147762" cy="186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3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8F4637-8D78-4DCA-9A86-2D4E32A2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6" y="447188"/>
            <a:ext cx="11470740" cy="970450"/>
          </a:xfrm>
        </p:spPr>
        <p:txBody>
          <a:bodyPr/>
          <a:lstStyle/>
          <a:p>
            <a:r>
              <a:rPr lang="en-US" sz="3600" dirty="0"/>
              <a:t>Emailing to the Casual Payment </a:t>
            </a:r>
            <a:r>
              <a:rPr lang="en-US" dirty="0"/>
              <a:t>Center</a:t>
            </a:r>
            <a:r>
              <a:rPr lang="en-US" sz="3600" dirty="0"/>
              <a:t> (CPC)</a:t>
            </a:r>
            <a:r>
              <a:rPr lang="en-US" dirty="0"/>
              <a:t>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3CDD9D-FEB2-469B-96AD-EA3BF317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000" y="2511801"/>
            <a:ext cx="5185873" cy="29900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u="sng" dirty="0">
                <a:solidFill>
                  <a:srgbClr val="CC3300"/>
                </a:solidFill>
                <a:latin typeface="+mj-lt"/>
              </a:rPr>
              <a:t>Within the DOI Network</a:t>
            </a:r>
            <a:endParaRPr lang="en-US" sz="2200" dirty="0">
              <a:latin typeface="+mj-lt"/>
            </a:endParaRPr>
          </a:p>
          <a:p>
            <a:r>
              <a:rPr lang="en-US" sz="2000" dirty="0">
                <a:latin typeface="+mj-lt"/>
              </a:rPr>
              <a:t>OF-288s </a:t>
            </a:r>
          </a:p>
          <a:p>
            <a:r>
              <a:rPr lang="en-US" sz="2000" dirty="0">
                <a:latin typeface="+mj-lt"/>
              </a:rPr>
              <a:t>Forms with PII</a:t>
            </a:r>
          </a:p>
          <a:p>
            <a:pPr marL="0" indent="0">
              <a:buNone/>
            </a:pPr>
            <a:r>
              <a:rPr lang="en-US" sz="2000" b="1" i="1" dirty="0">
                <a:latin typeface="+mj-lt"/>
              </a:rPr>
              <a:t>When an email is received the CPC will respond with a confirmation of receipt for tracking purposes: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   OF-288 Count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   Forms Count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D6E60-156A-4B29-8162-EEB5F2D5A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11801"/>
            <a:ext cx="5422392" cy="42018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u="sng" dirty="0">
                <a:solidFill>
                  <a:srgbClr val="CC3300"/>
                </a:solidFill>
                <a:latin typeface="+mj-lt"/>
              </a:rPr>
              <a:t>Outside the DOI Network</a:t>
            </a:r>
            <a:endParaRPr lang="en-US" sz="2200" b="1" i="1" dirty="0">
              <a:latin typeface="+mj-lt"/>
            </a:endParaRPr>
          </a:p>
          <a:p>
            <a:pPr marL="0" indent="0">
              <a:buNone/>
            </a:pPr>
            <a:r>
              <a:rPr lang="en-US" b="1" i="1" dirty="0">
                <a:latin typeface="+mj-lt"/>
              </a:rPr>
              <a:t>Do not email PII-Personally Identifiable Information </a:t>
            </a:r>
            <a:r>
              <a:rPr lang="en-US" sz="1400" b="1" i="1" dirty="0">
                <a:latin typeface="+mj-lt"/>
              </a:rPr>
              <a:t>(protected by the Privacy Act of 1974).</a:t>
            </a:r>
            <a:endParaRPr lang="en-US" b="1" i="1" dirty="0">
              <a:latin typeface="+mj-lt"/>
            </a:endParaRPr>
          </a:p>
          <a:p>
            <a:r>
              <a:rPr lang="en-US" dirty="0">
                <a:latin typeface="+mj-lt"/>
              </a:rPr>
              <a:t>Name in association with SSN (including last four)</a:t>
            </a:r>
          </a:p>
          <a:p>
            <a:r>
              <a:rPr lang="en-US" dirty="0">
                <a:latin typeface="+mj-lt"/>
              </a:rPr>
              <a:t>Addresses</a:t>
            </a:r>
          </a:p>
          <a:p>
            <a:r>
              <a:rPr lang="en-US" dirty="0">
                <a:latin typeface="+mj-lt"/>
              </a:rPr>
              <a:t>Bank Account Information</a:t>
            </a:r>
          </a:p>
          <a:p>
            <a:r>
              <a:rPr lang="en-US" dirty="0">
                <a:latin typeface="+mj-lt"/>
              </a:rPr>
              <a:t>Phone Numbers</a:t>
            </a:r>
          </a:p>
          <a:p>
            <a:r>
              <a:rPr lang="en-US" dirty="0">
                <a:latin typeface="+mj-lt"/>
              </a:rPr>
              <a:t>Dates of Birth</a:t>
            </a:r>
          </a:p>
          <a:p>
            <a:r>
              <a:rPr lang="en-US" dirty="0">
                <a:latin typeface="+mj-lt"/>
              </a:rPr>
              <a:t>Email Addresses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i="1" dirty="0">
                <a:latin typeface="+mj-lt"/>
              </a:rPr>
              <a:t>PLEASE MAIL OVERNIGHT ALL PAYMENT PACKETS containing PII if the DOI Network is not accessible</a:t>
            </a:r>
            <a:r>
              <a:rPr lang="en-US" i="1" dirty="0">
                <a:latin typeface="+mj-lt"/>
              </a:rPr>
              <a:t>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DF4DD7-814E-498B-8701-13154FCB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3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EE457FF-670E-4EC1-ACD4-1173DA9A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317381-A800-4397-B01D-FCE2E4450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437663-CF21-48CD-B0CA-FEA2E2D7A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6276366" y="942367"/>
            <a:ext cx="6858000" cy="4973267"/>
          </a:xfrm>
          <a:custGeom>
            <a:avLst/>
            <a:gdLst>
              <a:gd name="connsiteX0" fmla="*/ 0 w 6858000"/>
              <a:gd name="connsiteY0" fmla="*/ 4674422 h 4973267"/>
              <a:gd name="connsiteX1" fmla="*/ 0 w 6858000"/>
              <a:gd name="connsiteY1" fmla="*/ 0 h 4973267"/>
              <a:gd name="connsiteX2" fmla="*/ 6858000 w 6858000"/>
              <a:gd name="connsiteY2" fmla="*/ 0 h 4973267"/>
              <a:gd name="connsiteX3" fmla="*/ 6858000 w 6858000"/>
              <a:gd name="connsiteY3" fmla="*/ 4674817 h 4973267"/>
              <a:gd name="connsiteX4" fmla="*/ 3850107 w 6858000"/>
              <a:gd name="connsiteY4" fmla="*/ 4674817 h 4973267"/>
              <a:gd name="connsiteX5" fmla="*/ 3469107 w 6858000"/>
              <a:gd name="connsiteY5" fmla="*/ 4960567 h 4973267"/>
              <a:gd name="connsiteX6" fmla="*/ 3460640 w 6858000"/>
              <a:gd name="connsiteY6" fmla="*/ 4963742 h 4973267"/>
              <a:gd name="connsiteX7" fmla="*/ 3447940 w 6858000"/>
              <a:gd name="connsiteY7" fmla="*/ 4968505 h 4973267"/>
              <a:gd name="connsiteX8" fmla="*/ 3437357 w 6858000"/>
              <a:gd name="connsiteY8" fmla="*/ 4973267 h 4973267"/>
              <a:gd name="connsiteX9" fmla="*/ 3424657 w 6858000"/>
              <a:gd name="connsiteY9" fmla="*/ 4973267 h 4973267"/>
              <a:gd name="connsiteX10" fmla="*/ 3414074 w 6858000"/>
              <a:gd name="connsiteY10" fmla="*/ 4973267 h 4973267"/>
              <a:gd name="connsiteX11" fmla="*/ 3401373 w 6858000"/>
              <a:gd name="connsiteY11" fmla="*/ 4968505 h 4973267"/>
              <a:gd name="connsiteX12" fmla="*/ 3388674 w 6858000"/>
              <a:gd name="connsiteY12" fmla="*/ 4963742 h 4973267"/>
              <a:gd name="connsiteX13" fmla="*/ 3380207 w 6858000"/>
              <a:gd name="connsiteY13" fmla="*/ 4960567 h 4973267"/>
              <a:gd name="connsiteX14" fmla="*/ 2999207 w 6858000"/>
              <a:gd name="connsiteY14" fmla="*/ 4674817 h 4973267"/>
              <a:gd name="connsiteX15" fmla="*/ 1003190 w 6858000"/>
              <a:gd name="connsiteY15" fmla="*/ 4674817 h 4973267"/>
              <a:gd name="connsiteX16" fmla="*/ 1003190 w 6858000"/>
              <a:gd name="connsiteY16" fmla="*/ 4674422 h 497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8000" h="4973267">
                <a:moveTo>
                  <a:pt x="0" y="4674422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4674817"/>
                </a:lnTo>
                <a:lnTo>
                  <a:pt x="3850107" y="4674817"/>
                </a:lnTo>
                <a:lnTo>
                  <a:pt x="3469107" y="4960567"/>
                </a:lnTo>
                <a:lnTo>
                  <a:pt x="3460640" y="4963742"/>
                </a:lnTo>
                <a:lnTo>
                  <a:pt x="3447940" y="4968505"/>
                </a:lnTo>
                <a:lnTo>
                  <a:pt x="3437357" y="4973267"/>
                </a:lnTo>
                <a:lnTo>
                  <a:pt x="3424657" y="4973267"/>
                </a:lnTo>
                <a:lnTo>
                  <a:pt x="3414074" y="4973267"/>
                </a:lnTo>
                <a:lnTo>
                  <a:pt x="3401373" y="4968505"/>
                </a:lnTo>
                <a:lnTo>
                  <a:pt x="3388674" y="4963742"/>
                </a:lnTo>
                <a:lnTo>
                  <a:pt x="3380207" y="4960567"/>
                </a:lnTo>
                <a:lnTo>
                  <a:pt x="2999207" y="4674817"/>
                </a:lnTo>
                <a:lnTo>
                  <a:pt x="1003190" y="4674817"/>
                </a:lnTo>
                <a:lnTo>
                  <a:pt x="1003190" y="4674422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4057" y="1026726"/>
            <a:ext cx="3217940" cy="48045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Payroll Records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Calendar Year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type="subTitle" idx="1"/>
          </p:nvPr>
        </p:nvSpPr>
        <p:spPr>
          <a:xfrm>
            <a:off x="451514" y="1026726"/>
            <a:ext cx="6261258" cy="4804549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109728" indent="0">
              <a:buFont typeface="Wingdings 2" charset="2"/>
              <a:buChar char=""/>
            </a:pPr>
            <a:endParaRPr lang="en-US" dirty="0"/>
          </a:p>
          <a:p>
            <a:pPr marL="285750" indent="-285750">
              <a:buFont typeface="Wingdings 2" charset="2"/>
              <a:buChar char=""/>
            </a:pPr>
            <a:r>
              <a:rPr lang="en-US" b="1" dirty="0"/>
              <a:t>PAYROLL RECORDS – </a:t>
            </a:r>
            <a:r>
              <a:rPr lang="en-US" dirty="0"/>
              <a:t>Maintained on a calendar year basis as opposed to a fiscal year basis.</a:t>
            </a:r>
          </a:p>
          <a:p>
            <a:pPr marL="285750" indent="-285750">
              <a:buFont typeface="Wingdings 2" charset="2"/>
              <a:buChar char=""/>
            </a:pPr>
            <a:r>
              <a:rPr lang="en-US" b="1" dirty="0"/>
              <a:t>CASUAL FILES </a:t>
            </a:r>
            <a:r>
              <a:rPr lang="en-US" dirty="0"/>
              <a:t>– Records are stored on a calendar year basis. Current and previous year’s records are available by request.</a:t>
            </a:r>
          </a:p>
          <a:p>
            <a:pPr marL="285750" indent="-285750">
              <a:buFont typeface="Wingdings 2" charset="2"/>
              <a:buChar char=""/>
            </a:pPr>
            <a:r>
              <a:rPr lang="en-US" b="1" dirty="0"/>
              <a:t>DATAMART REPORTS – </a:t>
            </a:r>
            <a:r>
              <a:rPr lang="en-US" dirty="0"/>
              <a:t>Most reports are created on a calendar year basis.</a:t>
            </a:r>
          </a:p>
        </p:txBody>
      </p:sp>
    </p:spTree>
    <p:extLst>
      <p:ext uri="{BB962C8B-B14F-4D97-AF65-F5344CB8AC3E}">
        <p14:creationId xmlns:p14="http://schemas.microsoft.com/office/powerpoint/2010/main" val="17802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8232AF-CE76-481F-B3A4-035530EC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Casual Pay Datamart Report Request Form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034AB1-C0E5-4EE0-9D78-B52FCEE74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295" y="2321350"/>
            <a:ext cx="5441014" cy="4793997"/>
          </a:xfrm>
        </p:spPr>
        <p:txBody>
          <a:bodyPr/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dirty="0"/>
              <a:t>Request form is available on the CPC website under forms.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dirty="0"/>
              <a:t>Include </a:t>
            </a:r>
            <a:r>
              <a:rPr lang="en-US" b="1" i="1" dirty="0"/>
              <a:t>Date Needed By </a:t>
            </a:r>
            <a:r>
              <a:rPr lang="en-US" dirty="0"/>
              <a:t>and how report should be sent, </a:t>
            </a:r>
            <a:r>
              <a:rPr lang="en-US" b="1" i="1" dirty="0"/>
              <a:t>Email or Fax.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dirty="0"/>
              <a:t>Clearly indicate which </a:t>
            </a:r>
            <a:r>
              <a:rPr lang="en-US" b="1" i="1" dirty="0"/>
              <a:t>agency</a:t>
            </a:r>
            <a:r>
              <a:rPr lang="en-US" dirty="0"/>
              <a:t> or </a:t>
            </a:r>
            <a:r>
              <a:rPr lang="en-US" b="1" i="1" dirty="0"/>
              <a:t>Hired At(s)</a:t>
            </a:r>
            <a:r>
              <a:rPr lang="en-US" dirty="0"/>
              <a:t> you would like reported and </a:t>
            </a:r>
            <a:r>
              <a:rPr lang="en-US" b="1" i="1" dirty="0"/>
              <a:t>dates</a:t>
            </a:r>
            <a:r>
              <a:rPr lang="en-US" dirty="0"/>
              <a:t> being requested.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dirty="0"/>
              <a:t>Check report(s) being requested.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dirty="0"/>
              <a:t>Email or fax request to the CPC.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i="1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39E0F-9EE4-4E2A-ADDD-F533101AC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SUBMIT FORM TO THE CPC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87667-B42F-4455-99C8-3E75551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31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CB5C8-58C6-4B43-AA02-EC502EFC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102" y="993272"/>
            <a:ext cx="4961306" cy="54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29208" y="36570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Datamart Report Request Examples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530D100-5725-44FE-8469-25C844B0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8" y="6392599"/>
            <a:ext cx="1806890" cy="365125"/>
          </a:xfrm>
        </p:spPr>
        <p:txBody>
          <a:bodyPr/>
          <a:lstStyle/>
          <a:p>
            <a:pPr algn="l"/>
            <a:r>
              <a:rPr lang="en-US" dirty="0"/>
              <a:t>SUBMIT FORM TO THE CPC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E1F61-113E-41CC-B26F-2E038CE78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05" y="3717979"/>
            <a:ext cx="6042660" cy="2674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B60DF-30FE-4B5E-B022-41F98AFEF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915" y="1206943"/>
            <a:ext cx="319278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3E940-05EC-4B90-999D-97C35EEE7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915" y="2213292"/>
            <a:ext cx="3192780" cy="1737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AB071B-2513-4083-B89A-A898F87FC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915" y="4118801"/>
            <a:ext cx="3192780" cy="1417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64D191-7051-476B-8A3C-CE4A8810F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05" y="2581581"/>
            <a:ext cx="6629400" cy="95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88A465-EF31-4BB7-AE76-F8606B779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305" y="1192195"/>
            <a:ext cx="77495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5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05FB140A-1A6E-1B0C-5F2E-E9018C61EB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EFE"/>
                </a:solidFill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462" y="1206394"/>
            <a:ext cx="10554574" cy="1959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cap="all" dirty="0">
                <a:solidFill>
                  <a:schemeClr val="tx1"/>
                </a:solidFill>
              </a:rPr>
              <a:t>Please visit our website to help with your payment needs.</a:t>
            </a:r>
          </a:p>
          <a:p>
            <a:pPr marL="0" indent="0"/>
            <a:r>
              <a:rPr lang="en-US" b="1" cap="all" dirty="0">
                <a:solidFill>
                  <a:schemeClr val="tx1"/>
                </a:solidFill>
              </a:rPr>
              <a:t>https://www.nifc.gov/programs/casual-payment-center</a:t>
            </a:r>
          </a:p>
        </p:txBody>
      </p:sp>
    </p:spTree>
    <p:extLst>
      <p:ext uri="{BB962C8B-B14F-4D97-AF65-F5344CB8AC3E}">
        <p14:creationId xmlns:p14="http://schemas.microsoft.com/office/powerpoint/2010/main" val="37983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8F4637-8D78-4DCA-9A86-2D4E32A2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AD OF-288 Electronic Payments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D6E60-156A-4B29-8162-EEB5F2D5A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514" y="2371724"/>
            <a:ext cx="11159295" cy="44085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b="1" i="1" u="sng" dirty="0">
                <a:solidFill>
                  <a:srgbClr val="CC3300"/>
                </a:solidFill>
                <a:latin typeface="+mj-lt"/>
              </a:rPr>
              <a:t>Tips for sending AD-OF288’s to the CPC for processing</a:t>
            </a:r>
            <a:endParaRPr lang="en-US" sz="2100" b="1" i="1" dirty="0">
              <a:latin typeface="+mj-lt"/>
            </a:endParaRPr>
          </a:p>
          <a:p>
            <a:pPr lvl="1"/>
            <a:r>
              <a:rPr lang="en-US" sz="1800" dirty="0"/>
              <a:t>Adobe PDF (if available using Adobe Pro allows the Agency and CPC to easily document any necessary changes and track the process of the payment)</a:t>
            </a:r>
          </a:p>
          <a:p>
            <a:pPr lvl="1"/>
            <a:r>
              <a:rPr lang="en-US" sz="1800" dirty="0"/>
              <a:t>Electronically prepare or scan all documents into a </a:t>
            </a:r>
            <a:r>
              <a:rPr lang="en-US" sz="1800" u="sng" dirty="0"/>
              <a:t>single</a:t>
            </a:r>
            <a:r>
              <a:rPr lang="en-US" sz="1800" dirty="0"/>
              <a:t> PDF file</a:t>
            </a:r>
          </a:p>
          <a:p>
            <a:pPr lvl="1"/>
            <a:r>
              <a:rPr lang="en-US" sz="1800" dirty="0"/>
              <a:t>Attach the PDF to an email so we can respond directly that we received the payment information</a:t>
            </a:r>
          </a:p>
          <a:p>
            <a:pPr marL="0" indent="0">
              <a:buNone/>
            </a:pPr>
            <a:r>
              <a:rPr lang="en-US" sz="2100" b="1" i="1" u="sng" dirty="0">
                <a:solidFill>
                  <a:srgbClr val="CC3300"/>
                </a:solidFill>
                <a:latin typeface="+mj-lt"/>
              </a:rPr>
              <a:t>When sending batches electronically, avoid sending:</a:t>
            </a:r>
          </a:p>
          <a:p>
            <a:pPr lvl="1"/>
            <a:r>
              <a:rPr lang="en-US" sz="1800" dirty="0"/>
              <a:t>Photos (i.e. .jpg, .png, .tiff, etc.) – photos sometimes come in very small and hard to see</a:t>
            </a:r>
          </a:p>
          <a:p>
            <a:pPr lvl="1"/>
            <a:r>
              <a:rPr lang="en-US" sz="1800" dirty="0"/>
              <a:t>Locked documents (prohibits us from documenting our internal process)</a:t>
            </a:r>
          </a:p>
          <a:p>
            <a:pPr lvl="1"/>
            <a:r>
              <a:rPr lang="en-US" sz="1800" dirty="0"/>
              <a:t>PDF Portfolio</a:t>
            </a:r>
          </a:p>
          <a:p>
            <a:pPr marL="914400" lvl="2">
              <a:buFont typeface="Wingdings" panose="05000000000000000000" pitchFamily="2" charset="2"/>
              <a:buChar char="Ø"/>
            </a:pPr>
            <a:r>
              <a:rPr lang="en-US" sz="1800" dirty="0"/>
              <a:t>Once a PDF Portfolio is signed, we have to open each PDF individually, save it, then combine the documents to start the payment process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DF4DD7-814E-498B-8701-13154FCB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7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4486"/>
            <a:ext cx="11029616" cy="95851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EFF"/>
                </a:solidFill>
              </a:rPr>
              <a:t>FORM I-9:  What is the purpose?</a:t>
            </a:r>
          </a:p>
        </p:txBody>
      </p:sp>
      <p:graphicFrame>
        <p:nvGraphicFramePr>
          <p:cNvPr id="5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392127"/>
              </p:ext>
            </p:extLst>
          </p:nvPr>
        </p:nvGraphicFramePr>
        <p:xfrm>
          <a:off x="450434" y="858445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091D8-88CA-44CE-B83F-8F383F1A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0014-EC9D-42CA-A9D6-2FB5A6BD4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8503" y="954963"/>
            <a:ext cx="2362305" cy="194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6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cap="all" dirty="0">
                <a:solidFill>
                  <a:schemeClr val="bg1">
                    <a:alpha val="75000"/>
                  </a:schemeClr>
                </a:solidFill>
                <a:latin typeface="+mn-lt"/>
                <a:ea typeface="+mn-ea"/>
                <a:cs typeface="+mn-cs"/>
              </a:rPr>
              <a:t>Retained at home Unit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02" y="769933"/>
            <a:ext cx="11029616" cy="988332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SECTION 1 FORM I-9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368550"/>
            <a:ext cx="3568700" cy="3629025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216000" indent="-216000"/>
            <a:r>
              <a:rPr lang="en-US" dirty="0">
                <a:solidFill>
                  <a:schemeClr val="bg1"/>
                </a:solidFill>
              </a:rPr>
              <a:t>Ensure most current form is completed (expires 10/31/2022)-date extended until further notice</a:t>
            </a:r>
          </a:p>
          <a:p>
            <a:pPr marL="216000" indent="-216000"/>
            <a:r>
              <a:rPr lang="en-US" dirty="0">
                <a:solidFill>
                  <a:schemeClr val="bg1"/>
                </a:solidFill>
              </a:rPr>
              <a:t>Employee’s name must match supporting documents</a:t>
            </a:r>
          </a:p>
          <a:p>
            <a:pPr marL="216000" indent="-216000"/>
            <a:r>
              <a:rPr lang="en-US" dirty="0">
                <a:solidFill>
                  <a:schemeClr val="bg1"/>
                </a:solidFill>
              </a:rPr>
              <a:t>Email address &amp; phone number are optional; indicate N/A if information is not provided</a:t>
            </a:r>
          </a:p>
          <a:p>
            <a:pPr marL="216000" indent="-216000"/>
            <a:r>
              <a:rPr lang="en-US" dirty="0">
                <a:solidFill>
                  <a:schemeClr val="bg1"/>
                </a:solidFill>
              </a:rPr>
              <a:t>One of the boxes must be checked</a:t>
            </a:r>
          </a:p>
          <a:p>
            <a:pPr marL="216000" indent="-216000"/>
            <a:r>
              <a:rPr lang="en-US" dirty="0">
                <a:solidFill>
                  <a:schemeClr val="bg1"/>
                </a:solidFill>
              </a:rPr>
              <a:t>Ensure employee signature and date is completed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40E06-D07B-4660-8259-EA62DD014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033" y="509046"/>
            <a:ext cx="6084335" cy="5806314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1C979F1B-650D-4264-AC07-ED5DF12A208C}"/>
              </a:ext>
            </a:extLst>
          </p:cNvPr>
          <p:cNvSpPr/>
          <p:nvPr/>
        </p:nvSpPr>
        <p:spPr>
          <a:xfrm>
            <a:off x="5383245" y="1966098"/>
            <a:ext cx="382385" cy="134315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340FD7-11FE-4668-AE58-39AAF3100181}"/>
              </a:ext>
            </a:extLst>
          </p:cNvPr>
          <p:cNvSpPr/>
          <p:nvPr/>
        </p:nvSpPr>
        <p:spPr>
          <a:xfrm>
            <a:off x="10400961" y="542640"/>
            <a:ext cx="1180407" cy="7186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F3F741-5586-443B-8F78-258EABE8DECF}"/>
              </a:ext>
            </a:extLst>
          </p:cNvPr>
          <p:cNvSpPr/>
          <p:nvPr/>
        </p:nvSpPr>
        <p:spPr>
          <a:xfrm>
            <a:off x="8151758" y="2952206"/>
            <a:ext cx="3114501" cy="3831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E0F3D4-4BF0-4256-B630-4CA31C08EB21}"/>
              </a:ext>
            </a:extLst>
          </p:cNvPr>
          <p:cNvCxnSpPr>
            <a:cxnSpLocks/>
          </p:cNvCxnSpPr>
          <p:nvPr/>
        </p:nvCxnSpPr>
        <p:spPr>
          <a:xfrm flipV="1">
            <a:off x="2937839" y="2637677"/>
            <a:ext cx="2283090" cy="7906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6015A-0D9A-4AB5-A296-0C827A69293C}"/>
              </a:ext>
            </a:extLst>
          </p:cNvPr>
          <p:cNvCxnSpPr>
            <a:cxnSpLocks/>
          </p:cNvCxnSpPr>
          <p:nvPr/>
        </p:nvCxnSpPr>
        <p:spPr>
          <a:xfrm>
            <a:off x="3672957" y="6095978"/>
            <a:ext cx="17102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67BA58-8316-4547-8688-1C4E674D5E25}"/>
              </a:ext>
            </a:extLst>
          </p:cNvPr>
          <p:cNvCxnSpPr>
            <a:cxnSpLocks/>
          </p:cNvCxnSpPr>
          <p:nvPr/>
        </p:nvCxnSpPr>
        <p:spPr>
          <a:xfrm flipV="1">
            <a:off x="3293768" y="3251917"/>
            <a:ext cx="4729877" cy="10558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2770AA-7E28-48F2-A335-CB95C78497F7}"/>
              </a:ext>
            </a:extLst>
          </p:cNvPr>
          <p:cNvCxnSpPr>
            <a:cxnSpLocks/>
          </p:cNvCxnSpPr>
          <p:nvPr/>
        </p:nvCxnSpPr>
        <p:spPr>
          <a:xfrm flipV="1">
            <a:off x="3634135" y="4006907"/>
            <a:ext cx="1940302" cy="13420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9BC8B6-1299-D4AC-26AD-73421503BA78}"/>
              </a:ext>
            </a:extLst>
          </p:cNvPr>
          <p:cNvSpPr txBox="1"/>
          <p:nvPr/>
        </p:nvSpPr>
        <p:spPr>
          <a:xfrm>
            <a:off x="5974080" y="69409"/>
            <a:ext cx="53557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>
                <a:solidFill>
                  <a:schemeClr val="bg2">
                    <a:lumMod val="75000"/>
                  </a:schemeClr>
                </a:solidFill>
              </a:rPr>
              <a:t>*US Citizenship &amp; Immigration Services gave direction to continue the use of this form until otherwise notified in October 2022.</a:t>
            </a:r>
          </a:p>
        </p:txBody>
      </p:sp>
    </p:spTree>
    <p:extLst>
      <p:ext uri="{BB962C8B-B14F-4D97-AF65-F5344CB8AC3E}">
        <p14:creationId xmlns:p14="http://schemas.microsoft.com/office/powerpoint/2010/main" val="1789873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able&#10;&#10;Description automatically generated">
            <a:extLst>
              <a:ext uri="{FF2B5EF4-FFF2-40B4-BE49-F238E27FC236}">
                <a16:creationId xmlns:a16="http://schemas.microsoft.com/office/drawing/2014/main" id="{3B1681BA-52A5-4D90-9D96-C0C9DB12A2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6148" t="15244" r="6062" b="22967"/>
          <a:stretch/>
        </p:blipFill>
        <p:spPr>
          <a:xfrm>
            <a:off x="344127" y="235974"/>
            <a:ext cx="6617112" cy="602717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2FD6AA-98A8-46C9-B796-7DC269E6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298" y="719242"/>
            <a:ext cx="3392382" cy="1675219"/>
          </a:xfrm>
        </p:spPr>
        <p:txBody>
          <a:bodyPr/>
          <a:lstStyle/>
          <a:p>
            <a:r>
              <a:rPr lang="en-US" dirty="0"/>
              <a:t>List of acceptable documents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7594BC-2911-4330-AF08-91470D1D4F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4963" y="1872342"/>
            <a:ext cx="3392487" cy="276061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Employees may present one selection from List A, or a combination of one selection from List B and one selection from List C.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j-lt"/>
              </a:rPr>
              <a:t>All documents must be unexpired.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03915-2F94-469F-BB88-60CBC5D0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721FD-2942-4D5E-893B-571DF188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857" y="6414588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  <a:endParaRPr lang="en-US" noProof="0" dirty="0"/>
          </a:p>
        </p:txBody>
      </p:sp>
      <p:pic>
        <p:nvPicPr>
          <p:cNvPr id="11" name="Picture 10" descr="A bird flying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097AF39D-9927-B9C4-8FBA-90B22543F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15" b="12528"/>
          <a:stretch/>
        </p:blipFill>
        <p:spPr>
          <a:xfrm>
            <a:off x="8029830" y="4534589"/>
            <a:ext cx="3371850" cy="17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48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C94DFA4A-A589-41A3-A970-13109673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856391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Section 2 of the Form I-9</a:t>
            </a:r>
            <a:br>
              <a:rPr lang="en-US" dirty="0"/>
            </a:br>
            <a:r>
              <a:rPr lang="en-US" dirty="0"/>
              <a:t>EMPLOYER OR Authorized representative review &amp; verification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BB5951-DD15-49B2-B59C-39DBBF04A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4926105" cy="3638763"/>
          </a:xfrm>
        </p:spPr>
        <p:txBody>
          <a:bodyPr/>
          <a:lstStyle/>
          <a:p>
            <a:r>
              <a:rPr lang="en-US" sz="1800" dirty="0">
                <a:latin typeface="+mj-lt"/>
              </a:rPr>
              <a:t>This is an example of a document presented from List A.</a:t>
            </a:r>
          </a:p>
          <a:p>
            <a:r>
              <a:rPr lang="en-US" sz="1800" dirty="0">
                <a:latin typeface="+mj-lt"/>
              </a:rPr>
              <a:t>The employer must clearly indicate Document Title, Issuing Authority, Document Number and Expiration Date.</a:t>
            </a:r>
          </a:p>
          <a:p>
            <a:r>
              <a:rPr lang="en-US" sz="1800" dirty="0">
                <a:latin typeface="+mj-lt"/>
              </a:rPr>
              <a:t>All documents must be unexpired and original except for a certified copy of a birth certificate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9FD29-3FFB-4FBD-B5D0-48D2E567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68EEB7-5DD5-4D50-8632-DD8A08E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93AF4BD-8619-492C-8768-F12BDE6965D4}"/>
              </a:ext>
            </a:extLst>
          </p:cNvPr>
          <p:cNvSpPr txBox="1">
            <a:spLocks/>
          </p:cNvSpPr>
          <p:nvPr/>
        </p:nvSpPr>
        <p:spPr>
          <a:xfrm>
            <a:off x="6387384" y="6200694"/>
            <a:ext cx="5026739" cy="423520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rgbClr val="FF3300"/>
                </a:solidFill>
                <a:latin typeface="+mj-lt"/>
              </a:rPr>
              <a:t>REMEMBER:  Employers CANNOT specify which document(s) they will accept from an employee.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F6C7C14-5CE3-46FE-A611-96E925BFB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8" t="19420" r="4862" b="42945"/>
          <a:stretch/>
        </p:blipFill>
        <p:spPr>
          <a:xfrm>
            <a:off x="5748481" y="2214510"/>
            <a:ext cx="6223945" cy="3381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96689B-F27E-4BCB-A811-9DA1CD750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244" y="2111647"/>
            <a:ext cx="2027582" cy="14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8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8DF86E-9A10-4E3E-B624-46CF6E1B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855521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Section 2 of the Form I-9</a:t>
            </a:r>
            <a:br>
              <a:rPr lang="en-US" dirty="0"/>
            </a:br>
            <a:r>
              <a:rPr lang="en-US" dirty="0"/>
              <a:t>EMPLOYER OR Authorized representative review &amp; Verification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9FD29-3FFB-4FBD-B5D0-48D2E567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42" y="6223924"/>
            <a:ext cx="3913060" cy="365125"/>
          </a:xfrm>
        </p:spPr>
        <p:txBody>
          <a:bodyPr/>
          <a:lstStyle/>
          <a:p>
            <a:pPr algn="l"/>
            <a:r>
              <a:rPr lang="en-US" dirty="0"/>
              <a:t>RETAINED AT HOME UNIT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68EEB7-5DD5-4D50-8632-DD8A08E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0BE0614-1F9D-4782-B99B-F1D9CA463274}"/>
              </a:ext>
            </a:extLst>
          </p:cNvPr>
          <p:cNvSpPr txBox="1">
            <a:spLocks/>
          </p:cNvSpPr>
          <p:nvPr/>
        </p:nvSpPr>
        <p:spPr>
          <a:xfrm>
            <a:off x="6689035" y="2226040"/>
            <a:ext cx="4753600" cy="4523106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This is an example of documents presented from Lists B &amp; C.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List B contains documents that establish </a:t>
            </a:r>
            <a:r>
              <a:rPr lang="en-US" b="1" dirty="0">
                <a:latin typeface="+mj-lt"/>
              </a:rPr>
              <a:t>identity</a:t>
            </a:r>
            <a:r>
              <a:rPr lang="en-US" dirty="0">
                <a:latin typeface="+mj-lt"/>
              </a:rPr>
              <a:t> only.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List C contains documents that establish </a:t>
            </a:r>
            <a:r>
              <a:rPr lang="en-US" b="1" dirty="0">
                <a:latin typeface="+mj-lt"/>
              </a:rPr>
              <a:t>employment authorization </a:t>
            </a:r>
            <a:r>
              <a:rPr lang="en-US" dirty="0">
                <a:latin typeface="+mj-lt"/>
              </a:rPr>
              <a:t>only.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If documents from List B &amp; C are presented, a document from List A should not be presented.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C456184-CAA7-4BC9-8B88-E867B047EA57}"/>
              </a:ext>
            </a:extLst>
          </p:cNvPr>
          <p:cNvSpPr txBox="1">
            <a:spLocks/>
          </p:cNvSpPr>
          <p:nvPr/>
        </p:nvSpPr>
        <p:spPr>
          <a:xfrm>
            <a:off x="6606099" y="5915888"/>
            <a:ext cx="4919472" cy="768929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 dirty="0">
                <a:solidFill>
                  <a:srgbClr val="FF3300"/>
                </a:solidFill>
                <a:latin typeface="+mj-lt"/>
              </a:rPr>
              <a:t>The examiner of the documents and the employee must both be physically present during the examination of the employee’s documents.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E4859-07FC-4FDB-A862-C576D3775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7" y="2267841"/>
            <a:ext cx="5653453" cy="39560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A08FD89-E5BF-4945-822C-73761F277679}"/>
              </a:ext>
            </a:extLst>
          </p:cNvPr>
          <p:cNvSpPr/>
          <p:nvPr/>
        </p:nvSpPr>
        <p:spPr>
          <a:xfrm>
            <a:off x="1902737" y="2137268"/>
            <a:ext cx="2245259" cy="1913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1E5A7-2879-4393-AE0C-C89D4854317D}"/>
              </a:ext>
            </a:extLst>
          </p:cNvPr>
          <p:cNvSpPr/>
          <p:nvPr/>
        </p:nvSpPr>
        <p:spPr>
          <a:xfrm>
            <a:off x="4147996" y="2137268"/>
            <a:ext cx="2030940" cy="1913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81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225D5A-3A69-457C-B7D4-425712F5D4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AD4E0F-D5B9-4E85-A9F9-55FB534FCA93}">
  <ds:schemaRefs>
    <ds:schemaRef ds:uri="http://www.w3.org/XML/1998/namespace"/>
    <ds:schemaRef ds:uri="71af3243-3dd4-4a8d-8c0d-dd76da1f02a5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0E7F611-2872-4820-B95F-32B269E9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5285</TotalTime>
  <Words>2733</Words>
  <Application>Microsoft Office PowerPoint</Application>
  <PresentationFormat>Widescreen</PresentationFormat>
  <Paragraphs>311</Paragraphs>
  <Slides>33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Lucida Sans Unicode</vt:lpstr>
      <vt:lpstr>Segoe UI</vt:lpstr>
      <vt:lpstr>Wingdings</vt:lpstr>
      <vt:lpstr>Wingdings 2</vt:lpstr>
      <vt:lpstr>Quotable</vt:lpstr>
      <vt:lpstr>Hiring Documents &amp;  Internal Forms</vt:lpstr>
      <vt:lpstr>Documents/forms to be covered</vt:lpstr>
      <vt:lpstr>Emailing to the Casual Payment Center (CPC) </vt:lpstr>
      <vt:lpstr>Preparing AD OF-288 Electronic Payments</vt:lpstr>
      <vt:lpstr>FORM I-9:  What is the purpose?</vt:lpstr>
      <vt:lpstr>SECTION 1 FORM I-9</vt:lpstr>
      <vt:lpstr>List of acceptable documents</vt:lpstr>
      <vt:lpstr>Section 2 of the Form I-9 EMPLOYER OR Authorized representative review &amp; verification</vt:lpstr>
      <vt:lpstr>Section 2 of the Form I-9 EMPLOYER OR Authorized representative review &amp; Verification</vt:lpstr>
      <vt:lpstr>Certification of Form I-9</vt:lpstr>
      <vt:lpstr>Single Resource Casual Hire Information Form </vt:lpstr>
      <vt:lpstr>Incident Behavior Form</vt:lpstr>
      <vt:lpstr>2023  FORM W-4</vt:lpstr>
      <vt:lpstr>State Taxes</vt:lpstr>
      <vt:lpstr>Direct Deposit Form</vt:lpstr>
      <vt:lpstr>EFT Waiver</vt:lpstr>
      <vt:lpstr>Federal Employee Health Benefits Form</vt:lpstr>
      <vt:lpstr>ADDRESS CHANGE FORM  &amp;  EMPLOYMENT VERIFICATON REQUEST FORM</vt:lpstr>
      <vt:lpstr>ECI Request Form</vt:lpstr>
      <vt:lpstr>Guidance on how to complete  Time &amp; Attendance</vt:lpstr>
      <vt:lpstr>Approving Official  Batch Memo</vt:lpstr>
      <vt:lpstr>Batch Memo Manifest</vt:lpstr>
      <vt:lpstr>Passenger/Cargo Manifest</vt:lpstr>
      <vt:lpstr>Travel Reimbursement Options on the OF-288: Batch Memo </vt:lpstr>
      <vt:lpstr>PowerPoint Presentation</vt:lpstr>
      <vt:lpstr>PowerPoint Presentation</vt:lpstr>
      <vt:lpstr>PowerPoint Presentation</vt:lpstr>
      <vt:lpstr>Travel Worksheet for a Crew</vt:lpstr>
      <vt:lpstr>PowerPoint Presentation</vt:lpstr>
      <vt:lpstr>Payroll Records  Calendar Year</vt:lpstr>
      <vt:lpstr>Casual Pay Datamart Report Request Form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Hiring documents &amp; internal forms</dc:title>
  <dc:creator>Endicott, Rebecca L</dc:creator>
  <cp:lastModifiedBy>Hugi, Jenny R</cp:lastModifiedBy>
  <cp:revision>166</cp:revision>
  <dcterms:created xsi:type="dcterms:W3CDTF">2021-03-08T17:59:42Z</dcterms:created>
  <dcterms:modified xsi:type="dcterms:W3CDTF">2023-03-22T17:42:25Z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