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8" r:id="rId2"/>
    <p:sldId id="362" r:id="rId3"/>
    <p:sldId id="360" r:id="rId4"/>
    <p:sldId id="3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6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F4140-7B43-703B-C356-BD1E9F84C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CFEAB3-ED8B-FAEC-7A6F-66CBE9FF6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1B3E-A970-4009-2D64-007F4237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8E2C5-7E80-BDD3-6EFE-9844CB60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33BBC-0EB9-C9D7-528F-E4A7A6178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98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E1D1D-FD0E-8C10-B6D6-34C8D354D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E26833-12F4-D266-5323-F21CF6531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14DD8-E7F3-30D2-05E3-6736DEFC8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647CD-41BC-FB02-9D4F-324F7646A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18FD0-3342-A25B-860C-7E0B57D3E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1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F7C36F-49AF-68DB-F3AB-A671D969E9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5ECB5B-58A2-8649-1C6E-339CF58F0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EF538-6431-5C72-EDD8-E3AA791FD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AE2D5-0259-D2E6-C035-3914D971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5924F-CE7E-A001-3D29-A77306E7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23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5A811-5CB5-B816-81B2-F03AA4F6A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6AEA5-9E4F-035B-F6F5-F93AFC19A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70E58-E422-2FBF-F8C1-C1AD5CED0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96D53-2470-A576-30FD-4FF912E2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24097-7D4C-7AF1-25F4-300CAF3E8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4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610FD-EAAC-8C11-A47B-E6BDCC71A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10C30-A4ED-06B8-6F15-D52B364DA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4D1AB-DD83-925B-8868-042E48C38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EB955-A76A-D605-88BB-F3580F6DE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B255B-350F-42B8-09F6-E61BD4E9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1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1BC1C-AA39-E956-D2FF-FBF945085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7E3AF-1A1F-B08C-E821-C3392E1B2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BD6D8-DEF6-AA4B-BCE0-A24A00C4C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7CC1F-D403-E524-E1D6-E36191614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8F1AD-9CE1-C609-0B55-9728F35E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064F2-F24C-57BB-5339-915000E4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4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75E1F-68E8-85B0-5332-39B5CEA06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8E83E-5F88-4112-4ED0-530A580A9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9E258-ACD0-3365-F07E-D9540E743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EC3714-1206-ADE4-F743-2B3EDDE5A3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95728D-F3E0-EEF4-6BAE-5FF0246CB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520CE-0C99-AA3F-0FCA-FAF517213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6CF170-2499-02B0-D8C5-3AF92CBC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186194-9943-46F3-1A79-4B4E7367B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0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C4AA9-839B-420B-A5BE-A61D8A48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699F0B-3E53-2DFA-391F-7E44F8155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CB2ED2-FD6C-1246-EC7E-9FE809918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B0B11-1896-D4CD-BAD2-90181AD3A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5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8BDCFD-B3BF-CEC6-A59F-C7DCF318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29998A-BD7C-D65E-B162-46D4E8241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31ACE-F556-F602-1965-099CFB79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8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8A193-D1C0-4485-EF0A-C8468B6B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70910-F5AC-A9B0-43B8-85D561ECD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D1155-1A44-312C-FF1A-4E02E3329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5995BA-E298-7AAB-4062-94E3B05FF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D4D0C-0921-EF04-5EC8-93A64AC86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CF70F-DEC0-A394-DC8F-41B48510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8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B0E81-C6A1-47BB-8775-22C03E2D1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45CE5E-72E8-7F4D-C745-C2991B32B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95C693-61C5-88A4-F4E2-9497B4640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EE2C8-3974-71C7-07E6-C7989322C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4A1E-B803-2C71-8C76-0F6587E7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34F1B-50A9-BE3D-3BDC-70FA7932F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8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42C451-529F-9B8D-CB60-B7993BADF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9C7910-276B-2029-B93F-8E84BAC90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B0D11-1A38-6C09-75C4-5C79CADC6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37775-D91D-4BA8-A395-9EB0EAB19AEC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38A94-7E8F-FC2E-ADF6-F3EA0A2F7A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6498A-D30B-EFCE-4778-4F67D7C86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F88F0-FAE2-4AC6-BCCA-7E26D8E06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2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D3E7D-E30F-1E30-C722-B031AF64A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84" y="391411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BLM</a:t>
            </a:r>
            <a:br>
              <a:rPr lang="en-US" sz="3600" b="1" dirty="0"/>
            </a:br>
            <a:r>
              <a:rPr lang="en-US" sz="3600" b="1" dirty="0"/>
              <a:t>OF-288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CABBF-8BA2-3E44-C044-7925D405B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2510" y="1716974"/>
            <a:ext cx="3904394" cy="4531426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>
                <a:latin typeface="+mj-lt"/>
              </a:rPr>
              <a:t>Ensure the HA is indicated (box 1)</a:t>
            </a:r>
          </a:p>
          <a:p>
            <a:r>
              <a:rPr lang="en-US" sz="1800" b="1" dirty="0">
                <a:latin typeface="+mj-lt"/>
              </a:rPr>
              <a:t>Verify the correct casual ECI and name is indicated (box 2 &amp; 5).</a:t>
            </a:r>
          </a:p>
          <a:p>
            <a:r>
              <a:rPr lang="en-US" sz="1800" b="1" dirty="0">
                <a:latin typeface="+mj-lt"/>
              </a:rPr>
              <a:t>Indicate Position Code (PC). AD Class does NOT have to be listed, but if it is, must not conflict with the PC (box 12 &amp; 13).</a:t>
            </a:r>
          </a:p>
          <a:p>
            <a:r>
              <a:rPr lang="en-US" sz="1800" b="1" dirty="0">
                <a:latin typeface="+mj-lt"/>
              </a:rPr>
              <a:t>Indicate cost code: Use approved abbreviated cost codes if preferred (box 15 or can be indicated in remarks, box 19).</a:t>
            </a:r>
          </a:p>
          <a:p>
            <a:r>
              <a:rPr lang="en-US" sz="1800" b="1" dirty="0">
                <a:latin typeface="+mj-lt"/>
              </a:rPr>
              <a:t>Use military time in 15-minute increments. Indicate Guarantee time (month, day, and # of hours).</a:t>
            </a:r>
          </a:p>
          <a:p>
            <a:r>
              <a:rPr lang="en-US" sz="1800" b="1" dirty="0">
                <a:latin typeface="+mj-lt"/>
              </a:rPr>
              <a:t>Travel comments can be made on the OF-288 (box 18).</a:t>
            </a:r>
          </a:p>
          <a:p>
            <a:r>
              <a:rPr lang="en-US" sz="1800" b="1" dirty="0">
                <a:latin typeface="+mj-lt"/>
              </a:rPr>
              <a:t>Time Officer Signature must be present (box 21).</a:t>
            </a:r>
          </a:p>
          <a:p>
            <a:pPr lvl="1"/>
            <a:r>
              <a:rPr lang="en-US" sz="1800" b="1" dirty="0">
                <a:latin typeface="+mj-lt"/>
              </a:rPr>
              <a:t>Employee signature is not required.</a:t>
            </a:r>
          </a:p>
          <a:p>
            <a:pPr marL="0" indent="0">
              <a:buNone/>
            </a:pPr>
            <a:endParaRPr lang="en-US" sz="1800" b="1" dirty="0">
              <a:latin typeface="+mj-lt"/>
            </a:endParaRPr>
          </a:p>
          <a:p>
            <a:pPr lvl="1"/>
            <a:endParaRPr lang="en-US" sz="1400" b="1" dirty="0">
              <a:latin typeface="+mj-lt"/>
            </a:endParaRPr>
          </a:p>
          <a:p>
            <a:pPr marL="0" indent="0">
              <a:buNone/>
            </a:pPr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pPr marL="0" indent="0">
              <a:buNone/>
            </a:pPr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pPr marL="0" indent="0" algn="ctr">
              <a:buNone/>
            </a:pPr>
            <a:endParaRPr lang="en-US" sz="1200" b="1" dirty="0">
              <a:solidFill>
                <a:srgbClr val="FF0000"/>
              </a:solidFill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dirty="0"/>
          </a:p>
        </p:txBody>
      </p:sp>
      <p:pic>
        <p:nvPicPr>
          <p:cNvPr id="5" name="Picture 4" descr="Example BLM OF-288.">
            <a:extLst>
              <a:ext uri="{FF2B5EF4-FFF2-40B4-BE49-F238E27FC236}">
                <a16:creationId xmlns:a16="http://schemas.microsoft.com/office/drawing/2014/main" id="{74DD4A4E-D94E-3B92-76D4-2C4DEAA71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468" y="209724"/>
            <a:ext cx="7393344" cy="63597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E3B9CB1-5C9D-9EE1-48FA-BECDFD5C48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78802" y="209724"/>
            <a:ext cx="1642996" cy="27683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822CF3C-70FD-ABFE-5110-964CADBC5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2467" y="423402"/>
            <a:ext cx="1444229" cy="53294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9C81372-B573-0BCE-EEB4-8B82DE2D0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2467" y="2060297"/>
            <a:ext cx="1042019" cy="3958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780F016-89F4-33EB-CB51-8CA88881B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21282" y="2456163"/>
            <a:ext cx="1757345" cy="3651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967A439-93C4-9D8F-C017-F2004C8E5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21282" y="4513915"/>
            <a:ext cx="3247592" cy="103838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0F578AB-CBE3-18FB-D330-F0EF36D49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21281" y="5729068"/>
            <a:ext cx="3013197" cy="41729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224B61F-B980-72BA-5DDA-DDAD6C502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78803" y="5831104"/>
            <a:ext cx="1458437" cy="31526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AC4407-2CB1-4B76-20CA-64697DF1D89A}"/>
              </a:ext>
            </a:extLst>
          </p:cNvPr>
          <p:cNvSpPr txBox="1"/>
          <p:nvPr/>
        </p:nvSpPr>
        <p:spPr>
          <a:xfrm>
            <a:off x="9259410" y="4838330"/>
            <a:ext cx="2627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 NOT ENTER ANYTHING IN THIS BOX</a:t>
            </a:r>
          </a:p>
        </p:txBody>
      </p:sp>
    </p:spTree>
    <p:extLst>
      <p:ext uri="{BB962C8B-B14F-4D97-AF65-F5344CB8AC3E}">
        <p14:creationId xmlns:p14="http://schemas.microsoft.com/office/powerpoint/2010/main" val="875891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D3E7D-E30F-1E30-C722-B031AF64A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84" y="391411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BIA</a:t>
            </a:r>
            <a:br>
              <a:rPr lang="en-US" sz="3600" b="1" dirty="0"/>
            </a:br>
            <a:r>
              <a:rPr lang="en-US" sz="3600" b="1" dirty="0"/>
              <a:t>OF-288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CABBF-8BA2-3E44-C044-7925D405B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2510" y="1716974"/>
            <a:ext cx="3904394" cy="4531426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>
                <a:latin typeface="+mj-lt"/>
              </a:rPr>
              <a:t>Ensure the HA is indicated (box 1)</a:t>
            </a:r>
          </a:p>
          <a:p>
            <a:r>
              <a:rPr lang="en-US" sz="1800" b="1" dirty="0">
                <a:latin typeface="+mj-lt"/>
              </a:rPr>
              <a:t>Verify the correct casual ECI and name is indicated (box 2 &amp; 5).</a:t>
            </a:r>
          </a:p>
          <a:p>
            <a:r>
              <a:rPr lang="en-US" sz="1800" b="1" dirty="0">
                <a:latin typeface="+mj-lt"/>
              </a:rPr>
              <a:t>Indicate Position Code (PC). AD Class does NOT have to be listed, but if it is, must not conflict with the PC (box 12 &amp; 13).</a:t>
            </a:r>
          </a:p>
          <a:p>
            <a:r>
              <a:rPr lang="en-US" sz="1800" b="1" dirty="0">
                <a:latin typeface="+mj-lt"/>
              </a:rPr>
              <a:t>Indicate cost code: Use approved abbreviated cost codes if preferred (box 15 or can be indicated in remarks, box 19).</a:t>
            </a:r>
          </a:p>
          <a:p>
            <a:r>
              <a:rPr lang="en-US" sz="1800" b="1" dirty="0">
                <a:latin typeface="+mj-lt"/>
              </a:rPr>
              <a:t>Use military time in 15-minute increments. Indicate Guarantee time (month, day, and # of hours).</a:t>
            </a:r>
          </a:p>
          <a:p>
            <a:r>
              <a:rPr lang="en-US" sz="1800" b="1" dirty="0">
                <a:latin typeface="+mj-lt"/>
              </a:rPr>
              <a:t>Travel comments can be made on the OF-288 (box 18).</a:t>
            </a:r>
          </a:p>
          <a:p>
            <a:r>
              <a:rPr lang="en-US" sz="1800" b="1" dirty="0">
                <a:latin typeface="+mj-lt"/>
              </a:rPr>
              <a:t>Time Officer Signature must be present (box 21).</a:t>
            </a:r>
          </a:p>
          <a:p>
            <a:pPr lvl="1"/>
            <a:r>
              <a:rPr lang="en-US" sz="1800" b="1" dirty="0">
                <a:latin typeface="+mj-lt"/>
              </a:rPr>
              <a:t>Employee signature is not required.</a:t>
            </a:r>
          </a:p>
          <a:p>
            <a:pPr marL="0" indent="0">
              <a:buNone/>
            </a:pPr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pPr marL="0" indent="0">
              <a:buNone/>
            </a:pPr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pPr marL="0" indent="0" algn="ctr">
              <a:buNone/>
            </a:pPr>
            <a:endParaRPr lang="en-US" sz="1200" b="1" dirty="0">
              <a:solidFill>
                <a:srgbClr val="FF0000"/>
              </a:solidFill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dirty="0"/>
          </a:p>
        </p:txBody>
      </p:sp>
      <p:pic>
        <p:nvPicPr>
          <p:cNvPr id="5" name="Picture 4" descr="Sample OF-288 for BIA casual hires.">
            <a:extLst>
              <a:ext uri="{FF2B5EF4-FFF2-40B4-BE49-F238E27FC236}">
                <a16:creationId xmlns:a16="http://schemas.microsoft.com/office/drawing/2014/main" id="{2E4D967C-E8A2-716C-AFAA-3284D826D0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467" y="201337"/>
            <a:ext cx="7347496" cy="639241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822CF3C-70FD-ABFE-5110-964CADBC5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2467" y="423402"/>
            <a:ext cx="1444229" cy="53294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9C81372-B573-0BCE-EEB4-8B82DE2D0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2467" y="2060297"/>
            <a:ext cx="1042019" cy="39586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780F016-89F4-33EB-CB51-8CA88881B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21282" y="2456163"/>
            <a:ext cx="1757345" cy="3651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967A439-93C4-9D8F-C017-F2004C8E5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21281" y="4513915"/>
            <a:ext cx="3314703" cy="103838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0F578AB-CBE3-18FB-D330-F0EF36D49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21281" y="5729068"/>
            <a:ext cx="3013197" cy="41729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7FB39D7-1DD8-9798-AE57-7246A45A1C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78804" y="5831104"/>
            <a:ext cx="1835942" cy="31526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30773CA-9053-FC6B-74DE-44002EB32C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78804" y="211880"/>
            <a:ext cx="1835942" cy="211521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81A7FE-6146-06D2-48FC-217A3CC3C75C}"/>
              </a:ext>
            </a:extLst>
          </p:cNvPr>
          <p:cNvSpPr txBox="1"/>
          <p:nvPr/>
        </p:nvSpPr>
        <p:spPr>
          <a:xfrm>
            <a:off x="9259410" y="4838330"/>
            <a:ext cx="2619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 NOT ENTER ANYTHING IN THIS BOX</a:t>
            </a:r>
          </a:p>
        </p:txBody>
      </p:sp>
    </p:spTree>
    <p:extLst>
      <p:ext uri="{BB962C8B-B14F-4D97-AF65-F5344CB8AC3E}">
        <p14:creationId xmlns:p14="http://schemas.microsoft.com/office/powerpoint/2010/main" val="3547534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D3E7D-E30F-1E30-C722-B031AF64A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84" y="391411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FWS</a:t>
            </a:r>
            <a:br>
              <a:rPr lang="en-US" sz="3600" b="1" dirty="0"/>
            </a:br>
            <a:r>
              <a:rPr lang="en-US" sz="3600" b="1" dirty="0"/>
              <a:t>OF-288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CABBF-8BA2-3E44-C044-7925D405B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2510" y="1716974"/>
            <a:ext cx="3904394" cy="4531426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dirty="0">
                <a:latin typeface="+mj-lt"/>
              </a:rPr>
              <a:t>Ensure the HA is indicated (box 1)</a:t>
            </a:r>
          </a:p>
          <a:p>
            <a:r>
              <a:rPr lang="en-US" sz="1800" b="1" dirty="0">
                <a:latin typeface="+mj-lt"/>
              </a:rPr>
              <a:t>Verify the correct casual ECI and name is indicated (box 2 &amp; 5).</a:t>
            </a:r>
          </a:p>
          <a:p>
            <a:r>
              <a:rPr lang="en-US" sz="1800" b="1" dirty="0">
                <a:latin typeface="+mj-lt"/>
              </a:rPr>
              <a:t>Indicate Position Code (PC). AD Class does NOT have to be listed, but if it is, must not conflict with the PC (box 12 &amp; 13).</a:t>
            </a:r>
          </a:p>
          <a:p>
            <a:r>
              <a:rPr lang="en-US" sz="1800" b="1" dirty="0">
                <a:latin typeface="+mj-lt"/>
              </a:rPr>
              <a:t>Indicate cost code: (box 15 or can be indicated in remarks, box 19).</a:t>
            </a:r>
          </a:p>
          <a:p>
            <a:r>
              <a:rPr lang="en-US" sz="1800" b="1" dirty="0">
                <a:latin typeface="+mj-lt"/>
              </a:rPr>
              <a:t>Use military time in 15-minute increments. Indicate Guarantee time (month, day, and # of hours).</a:t>
            </a:r>
          </a:p>
          <a:p>
            <a:r>
              <a:rPr lang="en-US" sz="1800" b="1" dirty="0">
                <a:latin typeface="+mj-lt"/>
              </a:rPr>
              <a:t>Travel comments can be made on the OF-288 (box 18).</a:t>
            </a:r>
          </a:p>
          <a:p>
            <a:r>
              <a:rPr lang="en-US" sz="1800" b="1" dirty="0">
                <a:latin typeface="+mj-lt"/>
              </a:rPr>
              <a:t>Time Officer Signature must be present (box 21).</a:t>
            </a:r>
          </a:p>
          <a:p>
            <a:pPr lvl="1"/>
            <a:r>
              <a:rPr lang="en-US" sz="1800" b="1" dirty="0">
                <a:latin typeface="+mj-lt"/>
              </a:rPr>
              <a:t>Employee signature is not required.</a:t>
            </a:r>
          </a:p>
          <a:p>
            <a:pPr marL="0" indent="0">
              <a:buNone/>
            </a:pPr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pPr marL="0" indent="0">
              <a:buNone/>
            </a:pPr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pPr marL="0" indent="0" algn="ctr">
              <a:buNone/>
            </a:pPr>
            <a:endParaRPr lang="en-US" sz="1200" b="1" dirty="0">
              <a:solidFill>
                <a:srgbClr val="FF0000"/>
              </a:solidFill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dirty="0"/>
          </a:p>
        </p:txBody>
      </p:sp>
      <p:pic>
        <p:nvPicPr>
          <p:cNvPr id="20" name="Picture 19" descr="Sample OF-288 for FWS casual hires.">
            <a:extLst>
              <a:ext uri="{FF2B5EF4-FFF2-40B4-BE49-F238E27FC236}">
                <a16:creationId xmlns:a16="http://schemas.microsoft.com/office/drawing/2014/main" id="{4F8B2992-1623-E0A2-AC9F-C21EFA4C03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026" y="192947"/>
            <a:ext cx="7344821" cy="64007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822CF3C-70FD-ABFE-5110-964CADBC5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4026" y="421886"/>
            <a:ext cx="1444229" cy="53445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9C81372-B573-0BCE-EEB4-8B82DE2D0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4026" y="2088230"/>
            <a:ext cx="1042019" cy="3651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780F016-89F4-33EB-CB51-8CA88881B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4026" y="2481435"/>
            <a:ext cx="1757345" cy="34395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967A439-93C4-9D8F-C017-F2004C8E5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4026" y="4546833"/>
            <a:ext cx="3268403" cy="10163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0F578AB-CBE3-18FB-D330-F0EF36D49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4028" y="5763237"/>
            <a:ext cx="3048817" cy="425073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DE88170-7E0F-F999-BB83-2B26CC566D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43183" y="5882082"/>
            <a:ext cx="1494057" cy="2418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4371FF9-93E0-88F3-BBED-67D896710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48776" y="192947"/>
            <a:ext cx="1765301" cy="22893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54CDD-2C18-8DAF-6730-6F0BC9699BC6}"/>
              </a:ext>
            </a:extLst>
          </p:cNvPr>
          <p:cNvSpPr txBox="1"/>
          <p:nvPr/>
        </p:nvSpPr>
        <p:spPr>
          <a:xfrm>
            <a:off x="9259410" y="4838330"/>
            <a:ext cx="25876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 NOT ENTER ANYTHING IN THIS BOX</a:t>
            </a:r>
          </a:p>
        </p:txBody>
      </p:sp>
    </p:spTree>
    <p:extLst>
      <p:ext uri="{BB962C8B-B14F-4D97-AF65-F5344CB8AC3E}">
        <p14:creationId xmlns:p14="http://schemas.microsoft.com/office/powerpoint/2010/main" val="264696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D3E7D-E30F-1E30-C722-B031AF64A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84" y="391411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NPS</a:t>
            </a:r>
            <a:br>
              <a:rPr lang="en-US" sz="3600" b="1" dirty="0"/>
            </a:br>
            <a:r>
              <a:rPr lang="en-US" sz="3600" b="1" dirty="0"/>
              <a:t>OF-288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CABBF-8BA2-3E44-C044-7925D405B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2510" y="1716974"/>
            <a:ext cx="3904394" cy="4531426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dirty="0">
                <a:latin typeface="+mj-lt"/>
              </a:rPr>
              <a:t>Ensure the HA is indicated (box 1)</a:t>
            </a:r>
          </a:p>
          <a:p>
            <a:r>
              <a:rPr lang="en-US" sz="1800" b="1" dirty="0">
                <a:latin typeface="+mj-lt"/>
              </a:rPr>
              <a:t>Verify the correct casual ECI and name is indicated (box 2 &amp; 5).</a:t>
            </a:r>
          </a:p>
          <a:p>
            <a:r>
              <a:rPr lang="en-US" sz="1800" b="1" dirty="0">
                <a:latin typeface="+mj-lt"/>
              </a:rPr>
              <a:t>Indicate Position Code (PC). AD Class does NOT have to be listed, but if it is, must not conflict with the PC (box 12 &amp; 13).</a:t>
            </a:r>
          </a:p>
          <a:p>
            <a:r>
              <a:rPr lang="en-US" sz="1800" b="1" dirty="0">
                <a:latin typeface="+mj-lt"/>
              </a:rPr>
              <a:t>Indicate cost code: (box 15 or can be indicated in remarks, box 19).</a:t>
            </a:r>
          </a:p>
          <a:p>
            <a:r>
              <a:rPr lang="en-US" sz="1800" b="1" dirty="0">
                <a:latin typeface="+mj-lt"/>
              </a:rPr>
              <a:t>Use military time in 15-minute increments. Indicate Guarantee time (month, day, and # of hours).</a:t>
            </a:r>
          </a:p>
          <a:p>
            <a:r>
              <a:rPr lang="en-US" sz="1800" b="1" dirty="0">
                <a:latin typeface="+mj-lt"/>
              </a:rPr>
              <a:t>Travel comments can be made on the OF-288 (box 18).</a:t>
            </a:r>
          </a:p>
          <a:p>
            <a:r>
              <a:rPr lang="en-US" sz="1800" b="1" dirty="0">
                <a:latin typeface="+mj-lt"/>
              </a:rPr>
              <a:t>Time Officer Signature must be present (box 21).</a:t>
            </a:r>
          </a:p>
          <a:p>
            <a:pPr lvl="1"/>
            <a:r>
              <a:rPr lang="en-US" sz="1800" b="1" dirty="0">
                <a:latin typeface="+mj-lt"/>
              </a:rPr>
              <a:t>Employee signature is not required.</a:t>
            </a:r>
          </a:p>
          <a:p>
            <a:pPr marL="0" indent="0">
              <a:buNone/>
            </a:pPr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pPr marL="0" indent="0">
              <a:buNone/>
            </a:pPr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pPr marL="0" indent="0" algn="ctr">
              <a:buNone/>
            </a:pPr>
            <a:endParaRPr lang="en-US" sz="1200" b="1" dirty="0">
              <a:solidFill>
                <a:srgbClr val="FF0000"/>
              </a:solidFill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sz="1800" b="1" dirty="0">
              <a:latin typeface="+mj-lt"/>
            </a:endParaRPr>
          </a:p>
          <a:p>
            <a:endParaRPr lang="en-US" dirty="0"/>
          </a:p>
        </p:txBody>
      </p:sp>
      <p:pic>
        <p:nvPicPr>
          <p:cNvPr id="9" name="Picture 8" descr="Sample OF-288 for FWS casual hires.">
            <a:extLst>
              <a:ext uri="{FF2B5EF4-FFF2-40B4-BE49-F238E27FC236}">
                <a16:creationId xmlns:a16="http://schemas.microsoft.com/office/drawing/2014/main" id="{5FF036EF-0F9E-CDDF-8620-70E2C0E6A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026" y="201336"/>
            <a:ext cx="7324424" cy="639241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822CF3C-70FD-ABFE-5110-964CADBC5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4026" y="421886"/>
            <a:ext cx="1444229" cy="53445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9C81372-B573-0BCE-EEB4-8B82DE2D0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4026" y="2109403"/>
            <a:ext cx="1042019" cy="3651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780F016-89F4-33EB-CB51-8CA88881B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4026" y="2481435"/>
            <a:ext cx="1757345" cy="34395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967A439-93C4-9D8F-C017-F2004C8E5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4027" y="4563612"/>
            <a:ext cx="3218068" cy="106419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0F578AB-CBE3-18FB-D330-F0EF36D49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34028" y="5771013"/>
            <a:ext cx="3048817" cy="41729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8CFB496-692A-E7A9-D4AB-F5DF799ED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23534" y="205171"/>
            <a:ext cx="1698264" cy="21671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AC8A4F3-50C1-CB3A-7998-13590569D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123534" y="5898247"/>
            <a:ext cx="1480151" cy="29006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DE8C14-160F-5846-D20A-7D5F7BCEFCD4}"/>
              </a:ext>
            </a:extLst>
          </p:cNvPr>
          <p:cNvSpPr txBox="1"/>
          <p:nvPr/>
        </p:nvSpPr>
        <p:spPr>
          <a:xfrm>
            <a:off x="9259410" y="4838330"/>
            <a:ext cx="261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DO NOT ENTER ANYTHING IN THIS BOX</a:t>
            </a:r>
          </a:p>
        </p:txBody>
      </p:sp>
    </p:spTree>
    <p:extLst>
      <p:ext uri="{BB962C8B-B14F-4D97-AF65-F5344CB8AC3E}">
        <p14:creationId xmlns:p14="http://schemas.microsoft.com/office/powerpoint/2010/main" val="193433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542</Words>
  <Application>Microsoft Office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BLM OF-288 Sample</vt:lpstr>
      <vt:lpstr>BIA OF-288 Sample</vt:lpstr>
      <vt:lpstr>FWS OF-288 Sample</vt:lpstr>
      <vt:lpstr>NPS OF-288 Sample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OF-288 Sample  BLM</dc:title>
  <dc:creator>Hugi, Jenny R</dc:creator>
  <cp:lastModifiedBy>Hugi, Jenny R</cp:lastModifiedBy>
  <cp:revision>10</cp:revision>
  <dcterms:created xsi:type="dcterms:W3CDTF">2024-02-01T22:06:33Z</dcterms:created>
  <dcterms:modified xsi:type="dcterms:W3CDTF">2024-02-06T17:52:03Z</dcterms:modified>
</cp:coreProperties>
</file>