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2" r:id="rId3"/>
    <p:sldId id="313" r:id="rId4"/>
    <p:sldId id="31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98256-9B40-8952-8D61-D200E5616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F87DF-174A-5610-5BEB-74E83F40F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95387-E23A-FF0E-5306-400AEECC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A17A9-7D6B-E6F9-037A-012EC9C0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75054-6442-3E02-4B41-20C76547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4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6D059-DD6A-CC6E-B6C5-7456A4C8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0D776-CBBA-862F-922A-830E444B9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9C956-432E-FF2A-FFDA-D05746769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70A7A-A883-7BD6-7CD1-16261A2CA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6ED78-19E6-1661-92AB-156E0830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0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0A75A-8E47-5897-224C-EB123CE94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F42AD-5596-54D5-7303-46B6138C1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12614-628C-83A4-20DD-2ADC8655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455F2-5D3F-F39A-D77D-5993B655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4A02F-4669-41F7-373F-CCCB4A78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88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00B3A65-BB60-F2B4-4CF4-19A7C53F1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3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F1DB8D5-B954-BFC9-C8D8-F0491CCBE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3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07D69F-27D7-2C68-A17D-3F1399C8B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3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6645965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2055813"/>
            <a:ext cx="5781261" cy="406749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500"/>
              </a:spcAft>
              <a:buNone/>
              <a:defRPr sz="1800"/>
            </a:lvl1pPr>
            <a:lvl2pPr>
              <a:spcBef>
                <a:spcPts val="1000"/>
              </a:spcBef>
              <a:spcAft>
                <a:spcPts val="500"/>
              </a:spcAft>
              <a:defRPr sz="1600"/>
            </a:lvl2pPr>
            <a:lvl3pPr>
              <a:spcBef>
                <a:spcPts val="1000"/>
              </a:spcBef>
              <a:spcAft>
                <a:spcPts val="500"/>
              </a:spcAft>
              <a:defRPr sz="1400"/>
            </a:lvl3pPr>
            <a:lvl4pPr>
              <a:spcBef>
                <a:spcPts val="1000"/>
              </a:spcBef>
              <a:spcAft>
                <a:spcPts val="500"/>
              </a:spcAft>
              <a:defRPr sz="1200"/>
            </a:lvl4pPr>
            <a:lvl5pPr>
              <a:spcBef>
                <a:spcPts val="1000"/>
              </a:spcBef>
              <a:spcAft>
                <a:spcPts val="500"/>
              </a:spcAft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66991" y="-22860"/>
            <a:ext cx="4625008" cy="690372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1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8E6D9-4E88-DBFD-162F-B7FDD8B26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AEC99-429B-2080-7FC1-AD799B7D5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2FA97-1096-C4F7-B270-314D0AD6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13D71-34C0-8734-4520-5507F0E1D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634CC-E5DE-8807-114D-EDE96FDC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2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28D6A-C5FB-A9D7-8F1E-29411A808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91406-5FA0-F981-1A0B-AE75579D9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8A8E2-A36F-D0D5-29FE-AD537B567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77973-893D-E673-3FF2-1762C30C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429B9-F27D-E6DA-A514-04031B68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3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5876-B41E-13C9-14EE-4B061523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9300E-5412-BD33-CCB0-4EEE9CEF1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F98622-EED6-77F5-31C5-86C5C5A0D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C75D7-9274-C269-015D-B261F1FC7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961CE-BFB4-1517-B2D9-13B81CAD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CC900-2545-B03A-8460-59420AC8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6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D558-7AB2-A639-612F-41401FD0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F6C2C-41A3-246A-3B1C-C41BD4CEA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622654-AF8D-456D-DD06-75B74EC64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8F1D9C-F880-AA55-94A1-A34844E622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BA025-0DD7-6C41-EF48-AAA1C91A75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151115-68B7-8403-005A-F65369B9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CAB6D-BBCC-09D9-DABA-91F24AF2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BACA7D-3C12-3404-218E-08B480E13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7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92472-0D25-EDAF-7CBF-C069AE21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A3EBE0-E93A-C052-5758-574420898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9BC4A-8296-8961-E13F-932361A2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73950-E339-4445-B163-583C57F7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8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77378E-0E59-FB0E-B28D-A70C92663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B68F7E-E213-3405-5A5D-0BE4B9B8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9042C-BD51-DB98-027C-225E3DAF8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3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26749-4022-4A36-31D6-6D9B2251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E7909-FC4B-A8AB-A1C9-D59BC44AE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CB5DB-D6D1-573E-9F1B-A9A68E339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7039E-7058-710D-1EDC-65B16B1DC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F9C01-D02F-ED67-CA53-A3F79F21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D1BC9-4E8D-1C66-AAB8-58A5F6D1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2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8D9D8-DAF6-BB63-B219-46EDB460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21F0B7-22EB-1C34-DB43-C5569F85A1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F81B5-4595-502D-0C16-37520D13B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3631A-0860-FDFC-5C44-AA5D97BE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28BD3-5AE7-0042-D91C-C55C5C7F1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032AC-4FC8-F62B-C034-3771C2A79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4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CAA894-11E9-3990-288D-0015746D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93BC2-2328-B1A4-0239-5566ED446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3F237-486A-369A-8C9D-1D53A9324F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D4EEA6-5970-4583-A555-C44689DE5FB7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A5B0A-913C-B172-F3B7-A81BE5250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BEDE8-2E6F-FBC2-81CC-7D64C6893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33286B-491F-4C13-8BC3-128883F40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8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9D55F-F7F4-D619-203A-42322CBF3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82" y="38180"/>
            <a:ext cx="6645965" cy="752654"/>
          </a:xfrm>
        </p:spPr>
        <p:txBody>
          <a:bodyPr/>
          <a:lstStyle/>
          <a:p>
            <a:r>
              <a:rPr lang="en-US" b="1" i="1" dirty="0">
                <a:latin typeface="Walbaum Display Light" panose="02070303090703020303" pitchFamily="18" charset="0"/>
              </a:rPr>
              <a:t>BLM OF-288 TIMESHEET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56CD9-AC9B-0252-46B0-C6F5C3A1C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82" y="1387135"/>
            <a:ext cx="3550919" cy="4698319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Ensure the HA is indicated (box 1).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Verify the correct casual ECI and name is indicated (box 2 and 5).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Indicate Position Code. AD Class </a:t>
            </a:r>
            <a:r>
              <a:rPr lang="en-US" sz="1800" i="1" dirty="0">
                <a:latin typeface="Univers Condensed Light" panose="020B0306020202040204" pitchFamily="34" charset="0"/>
              </a:rPr>
              <a:t>does not </a:t>
            </a:r>
            <a:r>
              <a:rPr lang="en-US" sz="1800" dirty="0">
                <a:latin typeface="Univers Condensed Light" panose="020B0306020202040204" pitchFamily="34" charset="0"/>
              </a:rPr>
              <a:t>have to be listed, but if it is, it must not conflict with the PC (box 12 </a:t>
            </a:r>
            <a:r>
              <a:rPr lang="en-US" dirty="0">
                <a:latin typeface="Univers Condensed Light" panose="020B0306020202040204" pitchFamily="34" charset="0"/>
              </a:rPr>
              <a:t>and</a:t>
            </a:r>
            <a:r>
              <a:rPr lang="en-US" sz="1800" dirty="0">
                <a:latin typeface="Univers Condensed Light" panose="020B0306020202040204" pitchFamily="34" charset="0"/>
              </a:rPr>
              <a:t> 13).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Indicate cost code: Use approved abbreviated cost codes if preferred (box 15 or can be indicated in remarks, box 19).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Use military time in 15-minute increments. Indicate Guarantee time (month, day, and # of hours).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Travel comments can be made on the OF-288 (box 18).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Time Officer Signature must be present (box 21).</a:t>
            </a:r>
          </a:p>
          <a:p>
            <a:pPr marL="285750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Univers Condensed Light" panose="020B0306020202040204" pitchFamily="34" charset="0"/>
              </a:rPr>
              <a:t>NOTE: $167 Boot Stipend will be applied automatically once casual qualifies.</a:t>
            </a:r>
          </a:p>
          <a:p>
            <a:endParaRPr lang="en-US" dirty="0"/>
          </a:p>
        </p:txBody>
      </p:sp>
      <p:pic>
        <p:nvPicPr>
          <p:cNvPr id="7" name="Picture 6" descr="Example of how to fill out a BLM timesheet.">
            <a:extLst>
              <a:ext uri="{FF2B5EF4-FFF2-40B4-BE49-F238E27FC236}">
                <a16:creationId xmlns:a16="http://schemas.microsoft.com/office/drawing/2014/main" id="{338ADC15-53F1-D234-E495-D96D1A567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690" y="895739"/>
            <a:ext cx="7764947" cy="56811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097AD9-902D-0FB9-7EA3-123BD7114C95}"/>
              </a:ext>
            </a:extLst>
          </p:cNvPr>
          <p:cNvSpPr txBox="1"/>
          <p:nvPr/>
        </p:nvSpPr>
        <p:spPr>
          <a:xfrm>
            <a:off x="9048750" y="5124450"/>
            <a:ext cx="27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354060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9D55F-F7F4-D619-203A-42322CBF3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19" y="0"/>
            <a:ext cx="6645965" cy="795269"/>
          </a:xfrm>
        </p:spPr>
        <p:txBody>
          <a:bodyPr/>
          <a:lstStyle/>
          <a:p>
            <a:r>
              <a:rPr lang="en-US" b="1" i="1" dirty="0">
                <a:latin typeface="Walbaum Display Light" panose="02070303090703020303" pitchFamily="18" charset="0"/>
              </a:rPr>
              <a:t>BIA OF-288 TIMESHEET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56CD9-AC9B-0252-46B0-C6F5C3A1C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519" y="1347629"/>
            <a:ext cx="3550919" cy="4698319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Ensure the HA is indicated (box 1).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Verify the correct casual ECI and name is indicated (box 2 and 5).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Indicate Position Code. AD Class does not have to be listed, but if it is, it must not conflict with the PC (box 12 and 13).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Indicate cost code: Use approved abbreviated cost codes if preferred (box 15 or can be indicated in remarks, box 19).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Use military time in 15-minute increments. Indicate Guarantee time (month, day, and # of hours).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Travel comments can be made on the OF-288 (box 18).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Time Officer Signature must be present (box 21).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NOTE: $167 Boot Stipend will be applied automatically once casual qualifies.</a:t>
            </a:r>
          </a:p>
          <a:p>
            <a:pPr>
              <a:spcAft>
                <a:spcPts val="0"/>
              </a:spcAft>
            </a:pPr>
            <a:endParaRPr lang="en-US" dirty="0"/>
          </a:p>
        </p:txBody>
      </p:sp>
      <p:pic>
        <p:nvPicPr>
          <p:cNvPr id="7" name="Picture 6" descr="Example of how to fill out a BIA timesheet.">
            <a:extLst>
              <a:ext uri="{FF2B5EF4-FFF2-40B4-BE49-F238E27FC236}">
                <a16:creationId xmlns:a16="http://schemas.microsoft.com/office/drawing/2014/main" id="{946E9292-D50F-7D83-1C94-8BE10115D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957" y="886968"/>
            <a:ext cx="7661524" cy="56327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AF8B9F-371E-40D1-3486-38108B91C582}"/>
              </a:ext>
            </a:extLst>
          </p:cNvPr>
          <p:cNvSpPr txBox="1"/>
          <p:nvPr/>
        </p:nvSpPr>
        <p:spPr>
          <a:xfrm>
            <a:off x="9001125" y="4905375"/>
            <a:ext cx="27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11580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9D55F-F7F4-D619-203A-42322CBF3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64" y="9564"/>
            <a:ext cx="10678561" cy="702583"/>
          </a:xfrm>
        </p:spPr>
        <p:txBody>
          <a:bodyPr/>
          <a:lstStyle/>
          <a:p>
            <a:r>
              <a:rPr lang="en-US" b="1" i="1" dirty="0">
                <a:latin typeface="Walbaum Display Light" panose="02070303090703020303" pitchFamily="18" charset="0"/>
              </a:rPr>
              <a:t>FWS OF-288 TIMESHEET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56CD9-AC9B-0252-46B0-C6F5C3A1C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3764" y="1324799"/>
            <a:ext cx="3550919" cy="4698319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Ensure the HA is indicated (box 1).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Verify the correct casual ECI and name is indicated (box 2 and 5).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Indicate Position Code. AD Class does not have to be listed, but if it is, it must not conflict with the PC (box 12 and 13).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Indicate cost code (box 15 or can be indicated in remarks, box 19).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Use military time in 15-minute increments. Indicate Guarantee time (month, day, and # of hours).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Travel comments can be made on the OF-288 (box 18).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Time Officer Signature must be present (box 21).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NOTE: $167 Boot Stipend will be applied automatically once casual qualifies.</a:t>
            </a:r>
          </a:p>
          <a:p>
            <a:pPr>
              <a:spcAft>
                <a:spcPts val="0"/>
              </a:spcAft>
            </a:pPr>
            <a:endParaRPr lang="en-US" dirty="0"/>
          </a:p>
        </p:txBody>
      </p:sp>
      <p:pic>
        <p:nvPicPr>
          <p:cNvPr id="6" name="Picture 5" descr="Example FWS OF-288 timesheet.">
            <a:extLst>
              <a:ext uri="{FF2B5EF4-FFF2-40B4-BE49-F238E27FC236}">
                <a16:creationId xmlns:a16="http://schemas.microsoft.com/office/drawing/2014/main" id="{1877FC4E-B612-4982-0422-11227E393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50" y="800099"/>
            <a:ext cx="7640085" cy="573405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C53D2F-06EC-1B2B-F785-A2887A9B4F69}"/>
              </a:ext>
            </a:extLst>
          </p:cNvPr>
          <p:cNvSpPr txBox="1"/>
          <p:nvPr/>
        </p:nvSpPr>
        <p:spPr>
          <a:xfrm>
            <a:off x="9078360" y="4905375"/>
            <a:ext cx="280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68966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33B50-B822-5B77-C7C5-9AD9C0A18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C3C8-9966-E6EF-248D-843F8DF96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64" y="9564"/>
            <a:ext cx="10678561" cy="702583"/>
          </a:xfrm>
        </p:spPr>
        <p:txBody>
          <a:bodyPr/>
          <a:lstStyle/>
          <a:p>
            <a:r>
              <a:rPr lang="en-US" b="1" i="1" dirty="0">
                <a:latin typeface="Walbaum Display Light" panose="02070303090703020303" pitchFamily="18" charset="0"/>
              </a:rPr>
              <a:t>NPS OF-288 TIMESHEET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728A2-347C-C679-C732-38090748B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3764" y="1324799"/>
            <a:ext cx="3550919" cy="4698319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Ensure the HA is indicated (box 1).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Verify the correct casual ECI and name is indicated (box 2 and 5).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Indicate Position Code. AD Class does not have to be listed, but if it is, it must not conflict with the PC (box 12 and 13).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Indicate cost code (box 15 or can be indicated in remarks, box 19).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Use military time in 15-minute increments. Indicate Guarantee time (month, day, and # of hours).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Travel comments can be made on the OF-288 (box 18).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Time Officer Signature must be present (box 21).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Univers Condensed Light" panose="020B0306020202040204" pitchFamily="34" charset="0"/>
              </a:rPr>
              <a:t>NOTE: $167 Boot Stipend will be applied automatically once casual qualifies.</a:t>
            </a:r>
          </a:p>
          <a:p>
            <a:pPr>
              <a:spcAft>
                <a:spcPts val="0"/>
              </a:spcAft>
            </a:pPr>
            <a:endParaRPr lang="en-US" dirty="0"/>
          </a:p>
        </p:txBody>
      </p:sp>
      <p:pic>
        <p:nvPicPr>
          <p:cNvPr id="6" name="Picture 5" descr="Example NPS OF-288 timesheet.">
            <a:extLst>
              <a:ext uri="{FF2B5EF4-FFF2-40B4-BE49-F238E27FC236}">
                <a16:creationId xmlns:a16="http://schemas.microsoft.com/office/drawing/2014/main" id="{45D7531F-22F9-FC8E-A6E8-94EF08B4A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509" y="781050"/>
            <a:ext cx="7491966" cy="58102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09C2B7-77C3-E3EF-D61E-4CA02495FECA}"/>
              </a:ext>
            </a:extLst>
          </p:cNvPr>
          <p:cNvSpPr txBox="1"/>
          <p:nvPr/>
        </p:nvSpPr>
        <p:spPr>
          <a:xfrm>
            <a:off x="8963025" y="4905375"/>
            <a:ext cx="2809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282424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564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Courier New</vt:lpstr>
      <vt:lpstr>Univers Condensed Light</vt:lpstr>
      <vt:lpstr>Walbaum Display Light</vt:lpstr>
      <vt:lpstr>Office Theme</vt:lpstr>
      <vt:lpstr>BLM OF-288 TIMESHEET</vt:lpstr>
      <vt:lpstr>BIA OF-288 TIMESHEET</vt:lpstr>
      <vt:lpstr>FWS OF-288 TIMESHEET</vt:lpstr>
      <vt:lpstr>NPS OF-288 TIMESHEET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Hugi, Jenny R</dc:creator>
  <cp:lastModifiedBy>Hugi, Jenny R</cp:lastModifiedBy>
  <cp:revision>4</cp:revision>
  <dcterms:created xsi:type="dcterms:W3CDTF">2025-05-14T16:26:39Z</dcterms:created>
  <dcterms:modified xsi:type="dcterms:W3CDTF">2025-05-14T20:15:21Z</dcterms:modified>
</cp:coreProperties>
</file>